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79" r:id="rId5"/>
    <p:sldId id="280" r:id="rId6"/>
    <p:sldId id="282" r:id="rId7"/>
    <p:sldId id="284" r:id="rId8"/>
    <p:sldId id="295" r:id="rId9"/>
    <p:sldId id="285" r:id="rId10"/>
    <p:sldId id="286" r:id="rId11"/>
    <p:sldId id="296" r:id="rId12"/>
    <p:sldId id="269" r:id="rId13"/>
    <p:sldId id="270" r:id="rId14"/>
    <p:sldId id="272" r:id="rId15"/>
    <p:sldId id="274" r:id="rId16"/>
    <p:sldId id="275" r:id="rId17"/>
    <p:sldId id="277" r:id="rId18"/>
    <p:sldId id="287" r:id="rId19"/>
    <p:sldId id="288" r:id="rId20"/>
    <p:sldId id="289" r:id="rId21"/>
    <p:sldId id="290" r:id="rId22"/>
    <p:sldId id="297" r:id="rId23"/>
    <p:sldId id="291" r:id="rId24"/>
    <p:sldId id="292" r:id="rId25"/>
    <p:sldId id="293" r:id="rId26"/>
    <p:sldId id="294" r:id="rId27"/>
    <p:sldId id="298" r:id="rId28"/>
    <p:sldId id="300" r:id="rId29"/>
  </p:sldIdLst>
  <p:sldSz cx="9144000" cy="6858000" type="screen4x3"/>
  <p:notesSz cx="7053263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2065101-E07C-4A1D-9640-687D8BE09149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47B091D-61A2-4A11-9C85-2896B88C1C9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70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D43B242-D501-4B0A-A73B-A506D58F0D6C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5860CE6-47ED-454D-9F01-EE42DC2E7BA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04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74666-3A20-4EF8-8287-1C655C00471C}" type="slidenum">
              <a:rPr lang="es-ES"/>
              <a:pPr/>
              <a:t>2</a:t>
            </a:fld>
            <a:endParaRPr lang="es-E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0C662-20DF-4E76-A6DA-59638BDD5C85}" type="slidenum">
              <a:rPr lang="es-ES"/>
              <a:pPr/>
              <a:t>13</a:t>
            </a:fld>
            <a:endParaRPr lang="es-E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26966-CB13-4C6B-B082-642DADD31B71}" type="slidenum">
              <a:rPr lang="es-ES"/>
              <a:pPr/>
              <a:t>14</a:t>
            </a:fld>
            <a:endParaRPr lang="es-E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343F5-0AC9-4054-BAF0-AEBB9AC02F94}" type="slidenum">
              <a:rPr lang="es-ES"/>
              <a:pPr/>
              <a:t>15</a:t>
            </a:fld>
            <a:endParaRPr lang="es-E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A76D3-E9FA-4299-B788-9D43D584BBA8}" type="slidenum">
              <a:rPr lang="es-ES"/>
              <a:pPr/>
              <a:t>16</a:t>
            </a:fld>
            <a:endParaRPr lang="es-E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3E2EB-F650-4A85-8B8B-C2ABC15AF92E}" type="slidenum">
              <a:rPr lang="es-ES"/>
              <a:pPr/>
              <a:t>17</a:t>
            </a:fld>
            <a:endParaRPr lang="es-E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B6C2C-6404-446E-907F-C5CD9E4D3BA9}" type="slidenum">
              <a:rPr lang="es-ES"/>
              <a:pPr/>
              <a:t>3</a:t>
            </a:fld>
            <a:endParaRPr lang="es-E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395EC-35C6-4EDD-8878-2FB38CFE0661}" type="slidenum">
              <a:rPr lang="es-ES"/>
              <a:pPr/>
              <a:t>4</a:t>
            </a:fld>
            <a:endParaRPr lang="es-E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1530F-4448-429E-910E-58DA5A11B203}" type="slidenum">
              <a:rPr lang="es-ES"/>
              <a:pPr/>
              <a:t>5</a:t>
            </a:fld>
            <a:endParaRPr lang="es-E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FF4A7-10B0-4ABD-8295-C53B72829D1C}" type="slidenum">
              <a:rPr lang="es-ES"/>
              <a:pPr/>
              <a:t>6</a:t>
            </a:fld>
            <a:endParaRPr lang="es-E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00E78-4143-4F1F-BD29-2283ADB0A84A}" type="slidenum">
              <a:rPr lang="es-ES"/>
              <a:pPr/>
              <a:t>7</a:t>
            </a:fld>
            <a:endParaRPr lang="es-E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1712D-E062-456C-855A-0D013BC1E7AF}" type="slidenum">
              <a:rPr lang="es-ES"/>
              <a:pPr/>
              <a:t>9</a:t>
            </a:fld>
            <a:endParaRPr lang="es-E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E771-0C14-442D-A8A0-6CFDD53BBB4C}" type="slidenum">
              <a:rPr lang="es-ES"/>
              <a:pPr/>
              <a:t>10</a:t>
            </a:fld>
            <a:endParaRPr lang="es-E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369E3-38A8-4BA0-9B50-50292FFCC684}" type="slidenum">
              <a:rPr lang="es-ES"/>
              <a:pPr/>
              <a:t>12</a:t>
            </a:fld>
            <a:endParaRPr lang="es-E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00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33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3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8E9EA4-A0B5-4E4A-BD39-60310E857361}" type="datetimeFigureOut">
              <a:rPr lang="es-CO" smtClean="0"/>
              <a:t>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5DBAE5-A52E-4259-B909-1E623A549238}" type="slidenum">
              <a:rPr lang="es-CO" smtClean="0"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27201" y="1700808"/>
            <a:ext cx="5723468" cy="1922097"/>
          </a:xfrm>
        </p:spPr>
        <p:txBody>
          <a:bodyPr/>
          <a:lstStyle/>
          <a:p>
            <a:r>
              <a:rPr lang="es-CO" dirty="0" smtClean="0">
                <a:latin typeface="Comic Sans MS" pitchFamily="66" charset="0"/>
              </a:rPr>
              <a:t>Constitución y Legalización</a:t>
            </a:r>
            <a:endParaRPr lang="es-CO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762000"/>
          </a:xfrm>
        </p:spPr>
        <p:txBody>
          <a:bodyPr/>
          <a:lstStyle/>
          <a:p>
            <a:r>
              <a:rPr lang="es-CO" b="1" dirty="0" smtClean="0">
                <a:solidFill>
                  <a:schemeClr val="tx1"/>
                </a:solidFill>
                <a:latin typeface="Comic Sans MS" pitchFamily="66" charset="0"/>
              </a:rPr>
              <a:t>10 de Octubre de 2012</a:t>
            </a:r>
            <a:endParaRPr lang="es-CO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1691680" y="1412776"/>
            <a:ext cx="5760640" cy="2808312"/>
          </a:xfrm>
          <a:prstGeom prst="horizontalScroll">
            <a:avLst>
              <a:gd name="adj" fmla="val 21186"/>
            </a:avLst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0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2" y="759272"/>
            <a:ext cx="5184576" cy="581496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b="1" dirty="0" err="1">
                <a:latin typeface="Comic Sans MS" pitchFamily="66" charset="0"/>
              </a:rPr>
              <a:t>Org</a:t>
            </a:r>
            <a:r>
              <a:rPr lang="es-MX" sz="2800" b="1" dirty="0">
                <a:latin typeface="Comic Sans MS" pitchFamily="66" charset="0"/>
              </a:rPr>
              <a:t>. Economía solidaria  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3608" y="1484785"/>
            <a:ext cx="7128792" cy="396044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s-CO" sz="1600" dirty="0" smtClean="0">
                <a:latin typeface="Comic Sans MS" pitchFamily="66" charset="0"/>
              </a:rPr>
              <a:t>ARTICULO </a:t>
            </a:r>
            <a:r>
              <a:rPr lang="es-CO" sz="1600" dirty="0">
                <a:latin typeface="Comic Sans MS" pitchFamily="66" charset="0"/>
              </a:rPr>
              <a:t>6o. CARACTERISTICAS DE LAS ORGANIZACIONES DE ECONOMIA SOLIDARIA</a:t>
            </a:r>
            <a:r>
              <a:rPr lang="es-CO" sz="1600" dirty="0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endParaRPr lang="es-CO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CO" sz="1600" dirty="0" smtClean="0">
                <a:latin typeface="Comic Sans MS" pitchFamily="66" charset="0"/>
              </a:rPr>
              <a:t>Los </a:t>
            </a:r>
            <a:r>
              <a:rPr lang="es-CO" sz="1600" dirty="0">
                <a:latin typeface="Comic Sans MS" pitchFamily="66" charset="0"/>
              </a:rPr>
              <a:t>trabajadores o los usuarios según el caso, son simultáneamente sus aportantes y gestores, </a:t>
            </a:r>
            <a:r>
              <a:rPr lang="es-CO" sz="1600" dirty="0" smtClean="0">
                <a:latin typeface="Comic Sans MS" pitchFamily="66" charset="0"/>
              </a:rPr>
              <a:t>Creadas </a:t>
            </a:r>
            <a:r>
              <a:rPr lang="es-CO" sz="1600" dirty="0">
                <a:latin typeface="Comic Sans MS" pitchFamily="66" charset="0"/>
              </a:rPr>
              <a:t>con el objeto de producir, distribuir y consumir conjunta y eficientemente, bienes y servicios para satisfacer las necesidades de sus miembros y al desarrollo de obras de servicio a la comunidad en general, observando en su funcionamiento las siguientes características: </a:t>
            </a:r>
          </a:p>
          <a:p>
            <a:pPr marL="0" indent="0">
              <a:buNone/>
            </a:pPr>
            <a:r>
              <a:rPr lang="es-CO" sz="1600" dirty="0">
                <a:latin typeface="Comic Sans MS" pitchFamily="66" charset="0"/>
              </a:rPr>
              <a:t>1. Estar organizada como empresa que contemple en su objeto social, el ejercicio de una actividad socioeconómica, tendiente a satisfacer necesidades de sus asociados y el desarrollo de obras de servicio comunitario. </a:t>
            </a:r>
          </a:p>
          <a:p>
            <a:pPr marL="0" indent="0">
              <a:buNone/>
            </a:pPr>
            <a:r>
              <a:rPr lang="es-CO" sz="1600" dirty="0">
                <a:latin typeface="Comic Sans MS" pitchFamily="66" charset="0"/>
              </a:rPr>
              <a:t>2. Tener establecido un vínculo asociativo, fundado en los principios y fines contemplados en la presente ley. </a:t>
            </a:r>
          </a:p>
          <a:p>
            <a:pPr marL="0" indent="0">
              <a:buNone/>
            </a:pPr>
            <a:r>
              <a:rPr lang="es-CO" sz="1600" dirty="0">
                <a:latin typeface="Comic Sans MS" pitchFamily="66" charset="0"/>
              </a:rPr>
              <a:t>3. Tener incluido en sus estatutos o reglas básicas de funcionamiento la ausencia de ánimo de lucro, movida por la solidaridad, el servicio social o comunitario. </a:t>
            </a:r>
          </a:p>
        </p:txBody>
      </p:sp>
    </p:spTree>
    <p:extLst>
      <p:ext uri="{BB962C8B-B14F-4D97-AF65-F5344CB8AC3E}">
        <p14:creationId xmlns:p14="http://schemas.microsoft.com/office/powerpoint/2010/main" val="15168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625388"/>
            <a:ext cx="6696744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400" dirty="0">
                <a:latin typeface="Comic Sans MS" pitchFamily="66" charset="0"/>
              </a:rPr>
              <a:t>4. Garantizar la igualdad de derechos y obligaciones de sus miembros sin consideración a sus aportes. </a:t>
            </a:r>
          </a:p>
          <a:p>
            <a:pPr marL="0" indent="0">
              <a:buNone/>
            </a:pPr>
            <a:r>
              <a:rPr lang="es-CO" sz="1400" dirty="0">
                <a:latin typeface="Comic Sans MS" pitchFamily="66" charset="0"/>
              </a:rPr>
              <a:t>5. Establecer en sus estatutos un monto mínimo de aportes sociales no reducibles, debidamente pagados, durante su existencia. </a:t>
            </a:r>
          </a:p>
          <a:p>
            <a:pPr marL="0" indent="0">
              <a:buNone/>
            </a:pPr>
            <a:r>
              <a:rPr lang="es-CO" sz="1400" dirty="0">
                <a:latin typeface="Comic Sans MS" pitchFamily="66" charset="0"/>
              </a:rPr>
              <a:t>6. Integrarse social y económicamente, sin perjuicio de sus vínculos con otras entidades sin ánimo de lucro que tengan por fin promover el desarrollo integral del ser humano. </a:t>
            </a:r>
            <a:endParaRPr lang="es-CO" sz="1400" dirty="0" smtClean="0">
              <a:latin typeface="Comic Sans MS" pitchFamily="66" charset="0"/>
            </a:endParaRPr>
          </a:p>
          <a:p>
            <a:endParaRPr lang="es-CO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CO" sz="1400" dirty="0" smtClean="0">
                <a:latin typeface="Comic Sans MS" pitchFamily="66" charset="0"/>
              </a:rPr>
              <a:t>PARAGRAFO </a:t>
            </a:r>
            <a:r>
              <a:rPr lang="es-CO" sz="1400" dirty="0">
                <a:latin typeface="Comic Sans MS" pitchFamily="66" charset="0"/>
              </a:rPr>
              <a:t>1o. En todo caso, las organizaciones de la economía solidaria deberán cumplir con los siguientes principios económicos: </a:t>
            </a:r>
            <a:endParaRPr lang="es-CO" sz="1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s-CO" sz="1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s-CO" sz="1400" dirty="0" smtClean="0">
                <a:latin typeface="Comic Sans MS" pitchFamily="66" charset="0"/>
              </a:rPr>
              <a:t>Establecer </a:t>
            </a:r>
            <a:r>
              <a:rPr lang="es-CO" sz="1400" dirty="0">
                <a:latin typeface="Comic Sans MS" pitchFamily="66" charset="0"/>
              </a:rPr>
              <a:t>la </a:t>
            </a:r>
            <a:r>
              <a:rPr lang="es-CO" sz="1400" dirty="0" err="1">
                <a:latin typeface="Comic Sans MS" pitchFamily="66" charset="0"/>
              </a:rPr>
              <a:t>irrepartibilidad</a:t>
            </a:r>
            <a:r>
              <a:rPr lang="es-CO" sz="1400" dirty="0">
                <a:latin typeface="Comic Sans MS" pitchFamily="66" charset="0"/>
              </a:rPr>
              <a:t> de las reservas sociales y, en caso de liquidación, la del remanente patrimonial. </a:t>
            </a:r>
          </a:p>
          <a:p>
            <a:pPr marL="0" indent="0">
              <a:buNone/>
            </a:pPr>
            <a:r>
              <a:rPr lang="es-CO" sz="1400" dirty="0">
                <a:latin typeface="Comic Sans MS" pitchFamily="66" charset="0"/>
              </a:rPr>
              <a:t>2</a:t>
            </a:r>
            <a:r>
              <a:rPr lang="es-CO" sz="1400" dirty="0" smtClean="0">
                <a:latin typeface="Comic Sans MS" pitchFamily="66" charset="0"/>
              </a:rPr>
              <a:t>.    </a:t>
            </a:r>
            <a:r>
              <a:rPr lang="es-CO" sz="1400" dirty="0">
                <a:latin typeface="Comic Sans MS" pitchFamily="66" charset="0"/>
              </a:rPr>
              <a:t>Destinar sus excedentes a la prestación de servicios de carácter social, al </a:t>
            </a:r>
            <a:r>
              <a:rPr lang="es-CO" sz="1400" dirty="0" smtClean="0">
                <a:latin typeface="Comic Sans MS" pitchFamily="66" charset="0"/>
              </a:rPr>
              <a:t>   crecimiento </a:t>
            </a:r>
            <a:r>
              <a:rPr lang="es-CO" sz="1400" dirty="0">
                <a:latin typeface="Comic Sans MS" pitchFamily="66" charset="0"/>
              </a:rPr>
              <a:t>de sus reservas y fondos, y a reintegrar a sus asociados parte de los mismos en proporción al uso de los servicios o a la participación en el trabajo de la empresa, sin perjuicio de amortizar los aportes y conservarlos en su valor real. </a:t>
            </a:r>
            <a:endParaRPr lang="es-CO" sz="1400" dirty="0" smtClean="0">
              <a:latin typeface="Comic Sans MS" pitchFamily="66" charset="0"/>
            </a:endParaRPr>
          </a:p>
          <a:p>
            <a:endParaRPr lang="es-CO" sz="1400" dirty="0">
              <a:latin typeface="Comic Sans MS" pitchFamily="66" charset="0"/>
            </a:endParaRPr>
          </a:p>
          <a:p>
            <a:pPr marL="0" indent="0">
              <a:buNone/>
            </a:pPr>
            <a:endParaRPr lang="es-CO" sz="1400" dirty="0"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5023" y="817583"/>
            <a:ext cx="6965245" cy="523186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b="1" dirty="0" err="1">
                <a:latin typeface="Comic Sans MS" pitchFamily="66" charset="0"/>
              </a:rPr>
              <a:t>Org</a:t>
            </a:r>
            <a:r>
              <a:rPr lang="es-MX" sz="2800" b="1" dirty="0">
                <a:latin typeface="Comic Sans MS" pitchFamily="66" charset="0"/>
              </a:rPr>
              <a:t>. Economía solidaria  </a:t>
            </a:r>
            <a:endParaRPr lang="es-E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774254"/>
            <a:ext cx="6061873" cy="494506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2800" b="1" dirty="0" err="1">
                <a:latin typeface="Comic Sans MS" pitchFamily="66" charset="0"/>
              </a:rPr>
              <a:t>Org</a:t>
            </a:r>
            <a:r>
              <a:rPr lang="es-MX" sz="2800" b="1" dirty="0">
                <a:latin typeface="Comic Sans MS" pitchFamily="66" charset="0"/>
              </a:rPr>
              <a:t>. Economía solidaria </a:t>
            </a:r>
            <a:r>
              <a:rPr lang="es-MX" sz="2800" b="1" dirty="0" smtClean="0">
                <a:latin typeface="Comic Sans MS" pitchFamily="66" charset="0"/>
              </a:rPr>
              <a:t/>
            </a:r>
            <a:br>
              <a:rPr lang="es-MX" sz="2800" b="1" dirty="0" smtClean="0">
                <a:latin typeface="Comic Sans MS" pitchFamily="66" charset="0"/>
              </a:rPr>
            </a:br>
            <a:r>
              <a:rPr lang="es-CO" sz="1300" dirty="0">
                <a:latin typeface="Comic Sans MS" pitchFamily="66" charset="0"/>
              </a:rPr>
              <a:t>PARAGRAFO 2o. Tienen el carácter de organizaciones solidarias entre otras</a:t>
            </a:r>
            <a:r>
              <a:rPr lang="es-CO" sz="2800" dirty="0">
                <a:latin typeface="Comic Sans MS" pitchFamily="66" charset="0"/>
              </a:rPr>
              <a:t>:</a:t>
            </a:r>
            <a:r>
              <a:rPr lang="es-MX" sz="2800" b="1" dirty="0" smtClean="0">
                <a:latin typeface="Comic Sans MS" pitchFamily="66" charset="0"/>
              </a:rPr>
              <a:t> 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s-ES" sz="2800">
              <a:latin typeface="Bookman Old Style" pitchFamily="18" charset="0"/>
            </a:endParaRPr>
          </a:p>
          <a:p>
            <a:pPr marL="0" indent="0">
              <a:buFontTx/>
              <a:buNone/>
            </a:pPr>
            <a:endParaRPr lang="es-ES" sz="2800">
              <a:latin typeface="Bookman Old Style" pitchFamily="18" charset="0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468313" y="1484313"/>
            <a:ext cx="8229600" cy="4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lnSpc>
                <a:spcPct val="100000"/>
              </a:lnSpc>
            </a:pPr>
            <a:r>
              <a:rPr lang="es-MX" sz="2000" b="0" i="0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  <a:endParaRPr lang="es-ES" sz="2000" b="0" i="0" dirty="0">
              <a:ea typeface="ＭＳ Ｐゴシック" charset="-128"/>
            </a:endParaRPr>
          </a:p>
        </p:txBody>
      </p:sp>
      <p:sp>
        <p:nvSpPr>
          <p:cNvPr id="130083" name="Oval 35"/>
          <p:cNvSpPr>
            <a:spLocks noChangeArrowheads="1"/>
          </p:cNvSpPr>
          <p:nvPr/>
        </p:nvSpPr>
        <p:spPr bwMode="auto">
          <a:xfrm>
            <a:off x="1403350" y="5157788"/>
            <a:ext cx="2089150" cy="792162"/>
          </a:xfrm>
          <a:prstGeom prst="ellipse">
            <a:avLst/>
          </a:prstGeom>
          <a:gradFill rotWithShape="1">
            <a:gsLst>
              <a:gs pos="0">
                <a:srgbClr val="F8A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s-CO" sz="1800" b="0" i="0" dirty="0">
                <a:latin typeface="Comic Sans MS" pitchFamily="66" charset="0"/>
              </a:rPr>
              <a:t>Cooperativas de </a:t>
            </a:r>
          </a:p>
          <a:p>
            <a:pPr marL="342900" indent="-342900" algn="ctr"/>
            <a:r>
              <a:rPr lang="es-CO" sz="1800" b="0" i="0" dirty="0">
                <a:latin typeface="Comic Sans MS" pitchFamily="66" charset="0"/>
              </a:rPr>
              <a:t>trabajo asociado</a:t>
            </a:r>
            <a:endParaRPr lang="es-ES" sz="1800" b="0" i="0" dirty="0">
              <a:latin typeface="Comic Sans MS" pitchFamily="66" charset="0"/>
            </a:endParaRPr>
          </a:p>
        </p:txBody>
      </p:sp>
      <p:sp>
        <p:nvSpPr>
          <p:cNvPr id="130086" name="Oval 38"/>
          <p:cNvSpPr>
            <a:spLocks noChangeArrowheads="1"/>
          </p:cNvSpPr>
          <p:nvPr/>
        </p:nvSpPr>
        <p:spPr bwMode="auto">
          <a:xfrm>
            <a:off x="4932363" y="5157788"/>
            <a:ext cx="2016125" cy="792162"/>
          </a:xfrm>
          <a:prstGeom prst="ellipse">
            <a:avLst/>
          </a:prstGeom>
          <a:gradFill rotWithShape="1">
            <a:gsLst>
              <a:gs pos="0">
                <a:srgbClr val="F8A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dirty="0">
              <a:latin typeface="Comic Sans MS" pitchFamily="66" charset="0"/>
            </a:endParaRPr>
          </a:p>
        </p:txBody>
      </p:sp>
      <p:sp>
        <p:nvSpPr>
          <p:cNvPr id="130090" name="Oval 42"/>
          <p:cNvSpPr>
            <a:spLocks noChangeArrowheads="1"/>
          </p:cNvSpPr>
          <p:nvPr/>
        </p:nvSpPr>
        <p:spPr bwMode="auto">
          <a:xfrm>
            <a:off x="5882361" y="4081682"/>
            <a:ext cx="2232025" cy="957043"/>
          </a:xfrm>
          <a:prstGeom prst="ellipse">
            <a:avLst/>
          </a:prstGeom>
          <a:gradFill rotWithShape="1">
            <a:gsLst>
              <a:gs pos="0">
                <a:srgbClr val="F8A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dirty="0">
              <a:latin typeface="Comic Sans MS" pitchFamily="66" charset="0"/>
            </a:endParaRPr>
          </a:p>
        </p:txBody>
      </p:sp>
      <p:sp>
        <p:nvSpPr>
          <p:cNvPr id="130092" name="Oval 44"/>
          <p:cNvSpPr>
            <a:spLocks noChangeArrowheads="1"/>
          </p:cNvSpPr>
          <p:nvPr/>
        </p:nvSpPr>
        <p:spPr bwMode="auto">
          <a:xfrm>
            <a:off x="5909716" y="1880294"/>
            <a:ext cx="2376488" cy="1116658"/>
          </a:xfrm>
          <a:prstGeom prst="ellipse">
            <a:avLst/>
          </a:prstGeom>
          <a:gradFill rotWithShape="1">
            <a:gsLst>
              <a:gs pos="0">
                <a:srgbClr val="F8A6E6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130103" name="Group 55"/>
          <p:cNvGrpSpPr>
            <a:grpSpLocks/>
          </p:cNvGrpSpPr>
          <p:nvPr/>
        </p:nvGrpSpPr>
        <p:grpSpPr bwMode="auto">
          <a:xfrm>
            <a:off x="756246" y="2133600"/>
            <a:ext cx="2087562" cy="790575"/>
            <a:chOff x="340" y="1299"/>
            <a:chExt cx="1315" cy="498"/>
          </a:xfrm>
        </p:grpSpPr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340" y="1299"/>
              <a:ext cx="1270" cy="498"/>
            </a:xfrm>
            <a:prstGeom prst="ellipse">
              <a:avLst/>
            </a:prstGeom>
            <a:gradFill rotWithShape="1">
              <a:gsLst>
                <a:gs pos="0">
                  <a:srgbClr val="F8A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30093" name="Text Box 45"/>
            <p:cNvSpPr txBox="1">
              <a:spLocks noChangeArrowheads="1"/>
            </p:cNvSpPr>
            <p:nvPr/>
          </p:nvSpPr>
          <p:spPr bwMode="auto">
            <a:xfrm>
              <a:off x="385" y="1389"/>
              <a:ext cx="12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8A6E6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CO" sz="1800" b="0" i="0" dirty="0" err="1">
                  <a:latin typeface="Comic Sans MS" pitchFamily="66" charset="0"/>
                </a:rPr>
                <a:t>Precooperativas</a:t>
              </a:r>
              <a:endParaRPr lang="es-ES" sz="1800" b="0" i="0" dirty="0">
                <a:latin typeface="Comic Sans MS" pitchFamily="66" charset="0"/>
              </a:endParaRPr>
            </a:p>
          </p:txBody>
        </p:sp>
      </p:grpSp>
      <p:grpSp>
        <p:nvGrpSpPr>
          <p:cNvPr id="130104" name="Group 56"/>
          <p:cNvGrpSpPr>
            <a:grpSpLocks/>
          </p:cNvGrpSpPr>
          <p:nvPr/>
        </p:nvGrpSpPr>
        <p:grpSpPr bwMode="auto">
          <a:xfrm>
            <a:off x="3419872" y="1845320"/>
            <a:ext cx="2016125" cy="863600"/>
            <a:chOff x="2381" y="1298"/>
            <a:chExt cx="1270" cy="544"/>
          </a:xfrm>
        </p:grpSpPr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2381" y="1298"/>
              <a:ext cx="1270" cy="544"/>
            </a:xfrm>
            <a:prstGeom prst="ellipse">
              <a:avLst/>
            </a:prstGeom>
            <a:gradFill rotWithShape="1">
              <a:gsLst>
                <a:gs pos="0">
                  <a:srgbClr val="F8A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30094" name="Text Box 46"/>
            <p:cNvSpPr txBox="1">
              <a:spLocks noChangeArrowheads="1"/>
            </p:cNvSpPr>
            <p:nvPr/>
          </p:nvSpPr>
          <p:spPr bwMode="auto">
            <a:xfrm>
              <a:off x="2472" y="1480"/>
              <a:ext cx="10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8A6E6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CO" sz="1800" b="0" i="0" dirty="0">
                  <a:latin typeface="Comic Sans MS" pitchFamily="66" charset="0"/>
                </a:rPr>
                <a:t>Cooperativas</a:t>
              </a:r>
              <a:endParaRPr lang="es-ES" sz="1800" b="0" i="0" dirty="0">
                <a:latin typeface="Comic Sans MS" pitchFamily="66" charset="0"/>
              </a:endParaRPr>
            </a:p>
          </p:txBody>
        </p:sp>
      </p:grpSp>
      <p:sp>
        <p:nvSpPr>
          <p:cNvPr id="130095" name="Text Box 47"/>
          <p:cNvSpPr txBox="1">
            <a:spLocks noChangeArrowheads="1"/>
          </p:cNvSpPr>
          <p:nvPr/>
        </p:nvSpPr>
        <p:spPr bwMode="auto">
          <a:xfrm>
            <a:off x="5909716" y="2073622"/>
            <a:ext cx="23764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A6E6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800" b="0" i="0" dirty="0">
                <a:latin typeface="Comic Sans MS" pitchFamily="66" charset="0"/>
              </a:rPr>
              <a:t>Inst. auxiliares de Economía Solidaria</a:t>
            </a:r>
            <a:endParaRPr lang="es-ES" sz="1800" b="0" i="0" dirty="0">
              <a:latin typeface="Comic Sans MS" pitchFamily="66" charset="0"/>
            </a:endParaRPr>
          </a:p>
        </p:txBody>
      </p:sp>
      <p:grpSp>
        <p:nvGrpSpPr>
          <p:cNvPr id="130102" name="Group 54"/>
          <p:cNvGrpSpPr>
            <a:grpSpLocks/>
          </p:cNvGrpSpPr>
          <p:nvPr/>
        </p:nvGrpSpPr>
        <p:grpSpPr bwMode="auto">
          <a:xfrm>
            <a:off x="2330943" y="3212901"/>
            <a:ext cx="2303462" cy="792163"/>
            <a:chOff x="1066" y="1752"/>
            <a:chExt cx="1451" cy="499"/>
          </a:xfrm>
        </p:grpSpPr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1066" y="1752"/>
              <a:ext cx="1451" cy="499"/>
            </a:xfrm>
            <a:prstGeom prst="ellipse">
              <a:avLst/>
            </a:prstGeom>
            <a:gradFill rotWithShape="1">
              <a:gsLst>
                <a:gs pos="0">
                  <a:srgbClr val="F8A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>
                <a:latin typeface="Comic Sans MS" pitchFamily="66" charset="0"/>
              </a:endParaRPr>
            </a:p>
          </p:txBody>
        </p:sp>
        <p:sp>
          <p:nvSpPr>
            <p:cNvPr id="130096" name="Text Box 48"/>
            <p:cNvSpPr txBox="1">
              <a:spLocks noChangeArrowheads="1"/>
            </p:cNvSpPr>
            <p:nvPr/>
          </p:nvSpPr>
          <p:spPr bwMode="auto">
            <a:xfrm>
              <a:off x="1202" y="1797"/>
              <a:ext cx="11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8A6E6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CO" sz="1800" b="0" i="0" dirty="0">
                  <a:latin typeface="Comic Sans MS" pitchFamily="66" charset="0"/>
                </a:rPr>
                <a:t>Fondos de Empleados</a:t>
              </a:r>
              <a:endParaRPr lang="es-ES" sz="1800" b="0" i="0" dirty="0">
                <a:latin typeface="Comic Sans MS" pitchFamily="66" charset="0"/>
              </a:endParaRPr>
            </a:p>
          </p:txBody>
        </p:sp>
      </p:grpSp>
      <p:grpSp>
        <p:nvGrpSpPr>
          <p:cNvPr id="130106" name="Group 58"/>
          <p:cNvGrpSpPr>
            <a:grpSpLocks/>
          </p:cNvGrpSpPr>
          <p:nvPr/>
        </p:nvGrpSpPr>
        <p:grpSpPr bwMode="auto">
          <a:xfrm>
            <a:off x="4837018" y="3285926"/>
            <a:ext cx="2087563" cy="719138"/>
            <a:chOff x="3107" y="1979"/>
            <a:chExt cx="1315" cy="453"/>
          </a:xfrm>
        </p:grpSpPr>
        <p:sp>
          <p:nvSpPr>
            <p:cNvPr id="130091" name="Oval 43"/>
            <p:cNvSpPr>
              <a:spLocks noChangeArrowheads="1"/>
            </p:cNvSpPr>
            <p:nvPr/>
          </p:nvSpPr>
          <p:spPr bwMode="auto">
            <a:xfrm>
              <a:off x="3107" y="1979"/>
              <a:ext cx="1315" cy="453"/>
            </a:xfrm>
            <a:prstGeom prst="ellipse">
              <a:avLst/>
            </a:prstGeom>
            <a:gradFill rotWithShape="1">
              <a:gsLst>
                <a:gs pos="0">
                  <a:srgbClr val="F8A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30097" name="Text Box 49"/>
            <p:cNvSpPr txBox="1">
              <a:spLocks noChangeArrowheads="1"/>
            </p:cNvSpPr>
            <p:nvPr/>
          </p:nvSpPr>
          <p:spPr bwMode="auto">
            <a:xfrm>
              <a:off x="3334" y="2100"/>
              <a:ext cx="9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8A6E6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CO" sz="1800" b="0" i="0" dirty="0">
                  <a:latin typeface="Comic Sans MS" pitchFamily="66" charset="0"/>
                </a:rPr>
                <a:t>Mutuales</a:t>
              </a:r>
              <a:endParaRPr lang="es-ES" sz="1800" b="0" i="0" dirty="0">
                <a:latin typeface="Comic Sans MS" pitchFamily="66" charset="0"/>
              </a:endParaRPr>
            </a:p>
          </p:txBody>
        </p:sp>
      </p:grpSp>
      <p:grpSp>
        <p:nvGrpSpPr>
          <p:cNvPr id="130107" name="Group 59"/>
          <p:cNvGrpSpPr>
            <a:grpSpLocks/>
          </p:cNvGrpSpPr>
          <p:nvPr/>
        </p:nvGrpSpPr>
        <p:grpSpPr bwMode="auto">
          <a:xfrm>
            <a:off x="823066" y="3933031"/>
            <a:ext cx="2160588" cy="909637"/>
            <a:chOff x="204" y="2386"/>
            <a:chExt cx="1361" cy="573"/>
          </a:xfrm>
        </p:grpSpPr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204" y="2386"/>
              <a:ext cx="1361" cy="545"/>
            </a:xfrm>
            <a:prstGeom prst="ellipse">
              <a:avLst/>
            </a:prstGeom>
            <a:gradFill rotWithShape="1">
              <a:gsLst>
                <a:gs pos="0">
                  <a:srgbClr val="F8A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>
                <a:latin typeface="Comic Sans MS" pitchFamily="66" charset="0"/>
              </a:endParaRPr>
            </a:p>
          </p:txBody>
        </p:sp>
        <p:sp>
          <p:nvSpPr>
            <p:cNvPr id="130098" name="Text Box 50"/>
            <p:cNvSpPr txBox="1">
              <a:spLocks noChangeArrowheads="1"/>
            </p:cNvSpPr>
            <p:nvPr/>
          </p:nvSpPr>
          <p:spPr bwMode="auto">
            <a:xfrm>
              <a:off x="249" y="2552"/>
              <a:ext cx="12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8A6E6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CO" sz="1800" b="0" i="0">
                  <a:latin typeface="Comic Sans MS" pitchFamily="66" charset="0"/>
                </a:rPr>
                <a:t>Emp. Solidarias de salud</a:t>
              </a:r>
              <a:endParaRPr lang="es-ES" sz="1800" b="0" i="0">
                <a:latin typeface="Comic Sans MS" pitchFamily="66" charset="0"/>
              </a:endParaRPr>
            </a:p>
          </p:txBody>
        </p:sp>
      </p:grpSp>
      <p:grpSp>
        <p:nvGrpSpPr>
          <p:cNvPr id="130105" name="Group 57"/>
          <p:cNvGrpSpPr>
            <a:grpSpLocks/>
          </p:cNvGrpSpPr>
          <p:nvPr/>
        </p:nvGrpSpPr>
        <p:grpSpPr bwMode="auto">
          <a:xfrm>
            <a:off x="3059113" y="4365625"/>
            <a:ext cx="2232025" cy="788988"/>
            <a:chOff x="2064" y="2478"/>
            <a:chExt cx="1406" cy="497"/>
          </a:xfrm>
        </p:grpSpPr>
        <p:sp>
          <p:nvSpPr>
            <p:cNvPr id="130088" name="Oval 40"/>
            <p:cNvSpPr>
              <a:spLocks noChangeArrowheads="1"/>
            </p:cNvSpPr>
            <p:nvPr/>
          </p:nvSpPr>
          <p:spPr bwMode="auto">
            <a:xfrm>
              <a:off x="2154" y="2478"/>
              <a:ext cx="1316" cy="453"/>
            </a:xfrm>
            <a:prstGeom prst="ellipse">
              <a:avLst/>
            </a:prstGeom>
            <a:gradFill rotWithShape="1">
              <a:gsLst>
                <a:gs pos="0">
                  <a:srgbClr val="F8A6E6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>
                <a:latin typeface="Comic Sans MS" pitchFamily="66" charset="0"/>
              </a:endParaRPr>
            </a:p>
          </p:txBody>
        </p:sp>
        <p:sp>
          <p:nvSpPr>
            <p:cNvPr id="130099" name="Text Box 51"/>
            <p:cNvSpPr txBox="1">
              <a:spLocks noChangeArrowheads="1"/>
            </p:cNvSpPr>
            <p:nvPr/>
          </p:nvSpPr>
          <p:spPr bwMode="auto">
            <a:xfrm>
              <a:off x="2064" y="2568"/>
              <a:ext cx="12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8A6E6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CO" sz="1800" b="0" i="0" dirty="0" err="1">
                  <a:latin typeface="Comic Sans MS" pitchFamily="66" charset="0"/>
                </a:rPr>
                <a:t>Org</a:t>
              </a:r>
              <a:r>
                <a:rPr lang="es-CO" sz="1800" b="0" i="0" dirty="0">
                  <a:latin typeface="Comic Sans MS" pitchFamily="66" charset="0"/>
                </a:rPr>
                <a:t>. de 2 y 3 grado </a:t>
              </a:r>
              <a:endParaRPr lang="es-ES" sz="1800" b="0" i="0" dirty="0">
                <a:latin typeface="Comic Sans MS" pitchFamily="66" charset="0"/>
              </a:endParaRPr>
            </a:p>
          </p:txBody>
        </p:sp>
      </p:grpSp>
      <p:sp>
        <p:nvSpPr>
          <p:cNvPr id="130100" name="Text Box 52"/>
          <p:cNvSpPr txBox="1">
            <a:spLocks noChangeArrowheads="1"/>
          </p:cNvSpPr>
          <p:nvPr/>
        </p:nvSpPr>
        <p:spPr bwMode="auto">
          <a:xfrm>
            <a:off x="5953798" y="4208600"/>
            <a:ext cx="2089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A6E6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800" b="0" i="0" dirty="0" err="1">
                <a:latin typeface="Comic Sans MS" pitchFamily="66" charset="0"/>
              </a:rPr>
              <a:t>Adm</a:t>
            </a:r>
            <a:r>
              <a:rPr lang="es-CO" sz="1800" b="0" i="0" dirty="0">
                <a:latin typeface="Comic Sans MS" pitchFamily="66" charset="0"/>
              </a:rPr>
              <a:t>. Públicas cooperativas</a:t>
            </a:r>
            <a:endParaRPr lang="es-ES" sz="1800" b="0" i="0" dirty="0">
              <a:latin typeface="Comic Sans MS" pitchFamily="66" charset="0"/>
            </a:endParaRPr>
          </a:p>
        </p:txBody>
      </p:sp>
      <p:sp>
        <p:nvSpPr>
          <p:cNvPr id="130101" name="Text Box 53"/>
          <p:cNvSpPr txBox="1">
            <a:spLocks noChangeArrowheads="1"/>
          </p:cNvSpPr>
          <p:nvPr/>
        </p:nvSpPr>
        <p:spPr bwMode="auto">
          <a:xfrm>
            <a:off x="5364163" y="5373688"/>
            <a:ext cx="1150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A6E6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CO" sz="1800" b="0" i="0" dirty="0">
                <a:latin typeface="Comic Sans MS" pitchFamily="66" charset="0"/>
              </a:rPr>
              <a:t>Otras</a:t>
            </a:r>
            <a:endParaRPr lang="es-ES" sz="1800" b="0" i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6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720"/>
            <a:ext cx="8229600" cy="365125"/>
          </a:xfr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3200" b="1" dirty="0" smtClean="0">
                <a:latin typeface="Comic Sans MS" pitchFamily="66" charset="0"/>
              </a:rPr>
              <a:t>COOPERATIVAS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1539688"/>
            <a:ext cx="6840760" cy="36038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s-CO" sz="1800" dirty="0" smtClean="0">
                <a:latin typeface="Comic Sans MS" pitchFamily="66" charset="0"/>
              </a:rPr>
              <a:t>Empresa </a:t>
            </a:r>
            <a:r>
              <a:rPr lang="es-CO" sz="1800" dirty="0">
                <a:latin typeface="Comic Sans MS" pitchFamily="66" charset="0"/>
              </a:rPr>
              <a:t>asociativa, sin ánimo de lucro, en la cual los trabajadores o usuarios, según el caso, </a:t>
            </a:r>
            <a:r>
              <a:rPr lang="es-CO" sz="1800" u="sng" dirty="0">
                <a:latin typeface="Comic Sans MS" pitchFamily="66" charset="0"/>
              </a:rPr>
              <a:t>son simultáneamente los aportantes, gestores </a:t>
            </a:r>
            <a:r>
              <a:rPr lang="es-CO" sz="1800" dirty="0">
                <a:latin typeface="Comic Sans MS" pitchFamily="66" charset="0"/>
              </a:rPr>
              <a:t>y en algunos casos trabajadores de la empresa creada con el </a:t>
            </a:r>
            <a:r>
              <a:rPr lang="es-CO" sz="1800" u="sng" dirty="0">
                <a:latin typeface="Comic Sans MS" pitchFamily="66" charset="0"/>
              </a:rPr>
              <a:t>objeto de producir, comercializar, distribuir conjuntamente bienes o servicios, </a:t>
            </a:r>
            <a:r>
              <a:rPr lang="es-CO" sz="1800" dirty="0">
                <a:latin typeface="Comic Sans MS" pitchFamily="66" charset="0"/>
              </a:rPr>
              <a:t>para satisfacer las necesidades de sus asociados, dueños en primera instancia y de la comunidad en general. 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17032"/>
            <a:ext cx="23431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A6E6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2513"/>
            <a:ext cx="8229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3200" b="1" dirty="0" smtClean="0">
                <a:latin typeface="Comic Sans MS" pitchFamily="66" charset="0"/>
              </a:rPr>
              <a:t>PRECOOPERATIVAS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463040" y="1700808"/>
            <a:ext cx="6196405" cy="36038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z="1800" dirty="0" smtClean="0">
                <a:latin typeface="Comic Sans MS" pitchFamily="66" charset="0"/>
              </a:rPr>
              <a:t>Son </a:t>
            </a:r>
            <a:r>
              <a:rPr lang="es-CO" sz="1800" dirty="0">
                <a:latin typeface="Comic Sans MS" pitchFamily="66" charset="0"/>
              </a:rPr>
              <a:t>grupos que se organizan para realizar actividades permitidas a las cooperativas y que por carecer de capacidad económica, educativa, administrativa o técnica, no están en la capacidad de formarse como una cooperativa.</a:t>
            </a:r>
          </a:p>
          <a:p>
            <a:r>
              <a:rPr lang="es-CO" sz="1800" dirty="0">
                <a:latin typeface="Comic Sans MS" pitchFamily="66" charset="0"/>
              </a:rPr>
              <a:t>Sus actividades son las mismas de las cooperativas excluyendo ahorro y crédito.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A6E6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1675"/>
            <a:ext cx="7715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s-CO" sz="2400" b="1" dirty="0">
                <a:latin typeface="Comic Sans MS" pitchFamily="66" charset="0"/>
              </a:rPr>
              <a:t>Empresas de servicios en formas de A</a:t>
            </a:r>
            <a:r>
              <a:rPr lang="es-CO" sz="2400" b="1" dirty="0" smtClean="0">
                <a:latin typeface="Comic Sans MS" pitchFamily="66" charset="0"/>
              </a:rPr>
              <a:t>dministraciones Públicas Cooperativas</a:t>
            </a:r>
            <a:endParaRPr lang="es-CO" sz="2400" b="1" dirty="0">
              <a:latin typeface="Comic Sans MS" pitchFamily="66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93440" y="1916832"/>
            <a:ext cx="4038600" cy="3672408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s-CO" sz="2000" b="1" dirty="0">
                <a:latin typeface="Comic Sans MS" pitchFamily="66" charset="0"/>
              </a:rPr>
              <a:t>Empresas de servicios en formas de administraciones públicas cooperativas</a:t>
            </a:r>
          </a:p>
          <a:p>
            <a:pPr marL="0" indent="0">
              <a:buFontTx/>
              <a:buNone/>
            </a:pPr>
            <a:r>
              <a:rPr lang="es-CO" sz="2000" dirty="0">
                <a:latin typeface="Comic Sans MS" pitchFamily="66" charset="0"/>
              </a:rPr>
              <a:t>Son entidades de carácter cooperativo creadas por iniciativa de la Nación, los departamentos, los municipios y Distritos Especiales, mediante leyes, ordenanzas o acuerdos.</a:t>
            </a:r>
          </a:p>
        </p:txBody>
      </p:sp>
      <p:pic>
        <p:nvPicPr>
          <p:cNvPr id="136197" name="Picture 5" descr="01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C6C5CA"/>
              </a:clrFrom>
              <a:clrTo>
                <a:srgbClr val="C6C5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2" r="2975" b="17258"/>
          <a:stretch>
            <a:fillRect/>
          </a:stretch>
        </p:blipFill>
        <p:spPr bwMode="auto">
          <a:xfrm>
            <a:off x="4932363" y="1916113"/>
            <a:ext cx="3240087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73113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s-CO" sz="3200" b="1" dirty="0" smtClean="0">
                <a:latin typeface="Comic Sans MS" pitchFamily="66" charset="0"/>
              </a:rPr>
              <a:t>FONDOS DE EMPLEADOS </a:t>
            </a:r>
            <a:endParaRPr lang="es-CO" sz="3200" b="1" dirty="0">
              <a:latin typeface="Comic Sans MS" pitchFamily="66" charset="0"/>
            </a:endParaRPr>
          </a:p>
        </p:txBody>
      </p:sp>
      <p:pic>
        <p:nvPicPr>
          <p:cNvPr id="137221" name="Picture 5" descr="Generales_ImgArticulo_T1_100_2008117_1745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2195513"/>
            <a:ext cx="3789363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711201"/>
            <a:ext cx="3668216" cy="366201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s-CO" sz="2000" dirty="0" smtClean="0">
                <a:latin typeface="Comic Sans MS" pitchFamily="66" charset="0"/>
              </a:rPr>
              <a:t>Los </a:t>
            </a:r>
            <a:r>
              <a:rPr lang="es-CO" sz="2000" dirty="0">
                <a:latin typeface="Comic Sans MS" pitchFamily="66" charset="0"/>
              </a:rPr>
              <a:t>Fondos de Empleados «son empresas asociativas de derecho privado, sin animo de lucro, constituidas por trabajadores dependientes o subordinados» (Decreto 1481 de 1989, Artículo 2)</a:t>
            </a:r>
          </a:p>
          <a:p>
            <a:pPr marL="0" indent="0">
              <a:buFontTx/>
              <a:buNone/>
            </a:pPr>
            <a:r>
              <a:rPr lang="es-CO" sz="2000" dirty="0">
                <a:latin typeface="Comic Sans MS" pitchFamily="66" charset="0"/>
              </a:rPr>
              <a:t>Sus actividades son ahorro y crédito, extensión de servicios, otros servicios por convenio.</a:t>
            </a:r>
          </a:p>
        </p:txBody>
      </p:sp>
    </p:spTree>
    <p:extLst>
      <p:ext uri="{BB962C8B-B14F-4D97-AF65-F5344CB8AC3E}">
        <p14:creationId xmlns:p14="http://schemas.microsoft.com/office/powerpoint/2010/main" val="38742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79712" y="773113"/>
            <a:ext cx="5544616" cy="639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s-CO" sz="3200" b="1" dirty="0" smtClean="0">
                <a:latin typeface="Comic Sans MS" pitchFamily="66" charset="0"/>
              </a:rPr>
              <a:t>MUTUALES</a:t>
            </a:r>
            <a:endParaRPr lang="es-CO" sz="3200" b="1" dirty="0">
              <a:latin typeface="Comic Sans MS" pitchFamily="66" charset="0"/>
            </a:endParaRPr>
          </a:p>
        </p:txBody>
      </p:sp>
      <p:pic>
        <p:nvPicPr>
          <p:cNvPr id="138245" name="Picture 5" descr="logomutu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84" y="1412777"/>
            <a:ext cx="1922091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89248" y="3429000"/>
            <a:ext cx="7427168" cy="194434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s-CO" sz="1600" dirty="0" smtClean="0">
                <a:latin typeface="Comic Sans MS" pitchFamily="66" charset="0"/>
              </a:rPr>
              <a:t>El </a:t>
            </a:r>
            <a:r>
              <a:rPr lang="es-CO" sz="1600" dirty="0">
                <a:latin typeface="Comic Sans MS" pitchFamily="66" charset="0"/>
              </a:rPr>
              <a:t>objeto de brindarse ayuda mutua frente a riesgos eventuales y satisfacer sus necesidades mediante </a:t>
            </a:r>
            <a:r>
              <a:rPr lang="es-CO" sz="1600" u="sng" dirty="0">
                <a:latin typeface="Comic Sans MS" pitchFamily="66" charset="0"/>
              </a:rPr>
              <a:t>la prestación </a:t>
            </a:r>
            <a:r>
              <a:rPr lang="es-CO" sz="1600" u="sng" dirty="0" smtClean="0">
                <a:latin typeface="Comic Sans MS" pitchFamily="66" charset="0"/>
              </a:rPr>
              <a:t>de servicios </a:t>
            </a:r>
            <a:r>
              <a:rPr lang="es-CO" sz="1600" dirty="0">
                <a:latin typeface="Comic Sans MS" pitchFamily="66" charset="0"/>
              </a:rPr>
              <a:t>de seguridad social. </a:t>
            </a:r>
            <a:r>
              <a:rPr lang="es-CO" sz="1600" dirty="0" err="1" smtClean="0">
                <a:latin typeface="Comic Sans MS" pitchFamily="66" charset="0"/>
              </a:rPr>
              <a:t>Caracteristicas</a:t>
            </a:r>
            <a:r>
              <a:rPr lang="es-CO" sz="1600" dirty="0" smtClean="0">
                <a:latin typeface="Comic Sans MS" pitchFamily="66" charset="0"/>
              </a:rPr>
              <a:t>:</a:t>
            </a:r>
          </a:p>
          <a:p>
            <a:r>
              <a:rPr lang="es-CO" sz="1600" dirty="0" smtClean="0">
                <a:latin typeface="Comic Sans MS" pitchFamily="66" charset="0"/>
              </a:rPr>
              <a:t>Que </a:t>
            </a:r>
            <a:r>
              <a:rPr lang="es-CO" sz="1600" dirty="0">
                <a:latin typeface="Comic Sans MS" pitchFamily="66" charset="0"/>
              </a:rPr>
              <a:t>establezca contribuciones económicas a sus asociados para la prestación de los servicios.</a:t>
            </a:r>
          </a:p>
          <a:p>
            <a:r>
              <a:rPr lang="es-CO" sz="1600" dirty="0" smtClean="0">
                <a:latin typeface="Comic Sans MS" pitchFamily="66" charset="0"/>
              </a:rPr>
              <a:t>Que </a:t>
            </a:r>
            <a:r>
              <a:rPr lang="es-CO" sz="1600" dirty="0">
                <a:latin typeface="Comic Sans MS" pitchFamily="66" charset="0"/>
              </a:rPr>
              <a:t>establezca la no devolución de las contribuciones de los asociados y la </a:t>
            </a:r>
            <a:r>
              <a:rPr lang="es-CO" sz="1600" dirty="0" err="1">
                <a:latin typeface="Comic Sans MS" pitchFamily="66" charset="0"/>
              </a:rPr>
              <a:t>irrepartibilidad</a:t>
            </a:r>
            <a:r>
              <a:rPr lang="es-CO" sz="1600" dirty="0">
                <a:latin typeface="Comic Sans MS" pitchFamily="66" charset="0"/>
              </a:rPr>
              <a:t> del remanente patrimonial en caso de </a:t>
            </a:r>
            <a:r>
              <a:rPr lang="es-CO" sz="1600" dirty="0" smtClean="0">
                <a:latin typeface="Comic Sans MS" pitchFamily="66" charset="0"/>
              </a:rPr>
              <a:t>liquidación.</a:t>
            </a:r>
          </a:p>
          <a:p>
            <a:r>
              <a:rPr lang="es-CO" sz="1600" dirty="0" smtClean="0">
                <a:latin typeface="Comic Sans MS" pitchFamily="66" charset="0"/>
              </a:rPr>
              <a:t>Asistencia </a:t>
            </a:r>
            <a:r>
              <a:rPr lang="es-CO" sz="1600" dirty="0">
                <a:latin typeface="Comic Sans MS" pitchFamily="66" charset="0"/>
              </a:rPr>
              <a:t>médica, farmacéutica, funeraria, subsidios, ahorro y crédito y actividades culturales, educativas, deportivas o turísticas, así como cualquier otra prestación dentro del ámbito de la seguridad </a:t>
            </a:r>
            <a:r>
              <a:rPr lang="es-CO" sz="1600" dirty="0" smtClean="0">
                <a:latin typeface="Comic Sans MS" pitchFamily="66" charset="0"/>
              </a:rPr>
              <a:t>social.</a:t>
            </a:r>
            <a:endParaRPr lang="es-CO" sz="1600" dirty="0">
              <a:latin typeface="Comic Sans MS" pitchFamily="66" charset="0"/>
            </a:endParaRPr>
          </a:p>
        </p:txBody>
      </p:sp>
      <p:pic>
        <p:nvPicPr>
          <p:cNvPr id="6148" name="Picture 4" descr="http://www.cinevistablog.com/wp-content/uploads/2009/06/up-imagen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6" r="32891"/>
          <a:stretch/>
        </p:blipFill>
        <p:spPr bwMode="auto">
          <a:xfrm>
            <a:off x="1655118" y="1412776"/>
            <a:ext cx="2340818" cy="18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04875"/>
            <a:ext cx="7354888" cy="868363"/>
          </a:xfrm>
          <a:noFill/>
          <a:ln/>
        </p:spPr>
        <p:txBody>
          <a:bodyPr>
            <a:normAutofit/>
          </a:bodyPr>
          <a:lstStyle/>
          <a:p>
            <a:r>
              <a:rPr lang="es-ES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CONSTITUCIÓN</a:t>
            </a:r>
            <a:endParaRPr lang="es-ES" sz="3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971551" y="1844675"/>
            <a:ext cx="367245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s-ES" sz="2000" b="1" dirty="0">
                <a:effectLst/>
                <a:latin typeface="Comic Sans MS" pitchFamily="66" charset="0"/>
              </a:rPr>
              <a:t>CONFORMA</a:t>
            </a:r>
            <a:r>
              <a:rPr lang="es-MX" sz="2000" b="1" dirty="0">
                <a:effectLst/>
                <a:latin typeface="Comic Sans MS" pitchFamily="66" charset="0"/>
              </a:rPr>
              <a:t>R</a:t>
            </a:r>
            <a:r>
              <a:rPr lang="es-ES" sz="2000" b="1" dirty="0">
                <a:effectLst/>
                <a:latin typeface="Comic Sans MS" pitchFamily="66" charset="0"/>
              </a:rPr>
              <a:t> EL GRUPO</a:t>
            </a:r>
          </a:p>
          <a:p>
            <a:endParaRPr lang="es-ES" sz="2000" b="0" dirty="0">
              <a:effectLst/>
              <a:latin typeface="Comic Sans MS" pitchFamily="66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000" b="0" dirty="0">
                <a:effectLst/>
                <a:latin typeface="Comic Sans MS" pitchFamily="66" charset="0"/>
              </a:rPr>
              <a:t>Organizar </a:t>
            </a:r>
            <a:r>
              <a:rPr lang="es-ES" sz="2000" b="0" dirty="0">
                <a:effectLst/>
                <a:latin typeface="Comic Sans MS" pitchFamily="66" charset="0"/>
              </a:rPr>
              <a:t>los participantes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s-ES" sz="2000" b="0" dirty="0">
                <a:effectLst/>
                <a:latin typeface="Comic Sans MS" pitchFamily="66" charset="0"/>
              </a:rPr>
              <a:t>Definir necesidades del </a:t>
            </a:r>
            <a:r>
              <a:rPr lang="es-ES" sz="2000" b="0" dirty="0" smtClean="0">
                <a:effectLst/>
                <a:latin typeface="Comic Sans MS" pitchFamily="66" charset="0"/>
              </a:rPr>
              <a:t>grupo.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s-ES" sz="2000" dirty="0" smtClean="0">
                <a:latin typeface="Comic Sans MS" pitchFamily="66" charset="0"/>
              </a:rPr>
              <a:t>Definir la forma jurídica. </a:t>
            </a:r>
            <a:r>
              <a:rPr lang="es-ES" sz="2000" b="0" dirty="0" smtClean="0">
                <a:effectLst/>
                <a:latin typeface="Comic Sans MS" pitchFamily="66" charset="0"/>
              </a:rPr>
              <a:t> </a:t>
            </a:r>
            <a:endParaRPr lang="es-ES" sz="2000" b="0" dirty="0">
              <a:effectLst/>
              <a:latin typeface="Comic Sans MS" pitchFamily="66" charset="0"/>
            </a:endParaRPr>
          </a:p>
          <a:p>
            <a:pPr lvl="1">
              <a:buClr>
                <a:schemeClr val="hlink"/>
              </a:buClr>
              <a:buFont typeface="Wingdings" pitchFamily="2" charset="2"/>
              <a:buChar char="Ø"/>
            </a:pPr>
            <a:endParaRPr lang="es-ES" sz="2000" b="0" dirty="0">
              <a:effectLst/>
              <a:latin typeface="Comic Sans MS" pitchFamily="66" charset="0"/>
            </a:endParaRPr>
          </a:p>
          <a:p>
            <a:pPr marL="0" indent="0">
              <a:buClr>
                <a:srgbClr val="339966"/>
              </a:buClr>
            </a:pPr>
            <a:endParaRPr lang="es-ES" sz="2000" b="0" dirty="0">
              <a:effectLst/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8195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44008" y="1844824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AutoNum type="arabicPeriod" startAt="2"/>
            </a:pPr>
            <a:r>
              <a:rPr lang="es-ES" sz="2000" b="1" dirty="0" smtClean="0">
                <a:latin typeface="Comic Sans MS" pitchFamily="66" charset="0"/>
              </a:rPr>
              <a:t>DEFINIR </a:t>
            </a:r>
            <a:r>
              <a:rPr lang="es-ES" sz="2000" b="1" dirty="0">
                <a:latin typeface="Comic Sans MS" pitchFamily="66" charset="0"/>
              </a:rPr>
              <a:t>EL PROYECTO </a:t>
            </a:r>
            <a:r>
              <a:rPr lang="es-ES" sz="2000" b="1" dirty="0" smtClean="0">
                <a:latin typeface="Comic Sans MS" pitchFamily="66" charset="0"/>
              </a:rPr>
              <a:t>EMPRESARIAL; </a:t>
            </a:r>
          </a:p>
          <a:p>
            <a:pPr>
              <a:buClr>
                <a:srgbClr val="339966"/>
              </a:buClr>
            </a:pPr>
            <a:endParaRPr lang="es-ES" sz="2000" b="1" dirty="0">
              <a:latin typeface="Comic Sans MS" pitchFamily="66" charset="0"/>
            </a:endParaRPr>
          </a:p>
          <a:p>
            <a:pPr>
              <a:buClr>
                <a:srgbClr val="339966"/>
              </a:buClr>
            </a:pPr>
            <a:r>
              <a:rPr lang="es-ES" sz="2000" dirty="0" smtClean="0">
                <a:latin typeface="Comic Sans MS" pitchFamily="66" charset="0"/>
              </a:rPr>
              <a:t>Actividades</a:t>
            </a:r>
            <a:r>
              <a:rPr lang="es-MX" sz="2000" dirty="0">
                <a:latin typeface="Comic Sans MS" pitchFamily="66" charset="0"/>
              </a:rPr>
              <a:t>: sociales y económicas.</a:t>
            </a:r>
            <a:r>
              <a:rPr lang="es-ES" sz="2000" dirty="0">
                <a:latin typeface="Comic Sans MS" pitchFamily="66" charset="0"/>
              </a:rPr>
              <a:t> recursos.      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84568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6984776" cy="4349750"/>
          </a:xfrm>
          <a:noFill/>
          <a:ln/>
        </p:spPr>
        <p:txBody>
          <a:bodyPr>
            <a:noAutofit/>
          </a:bodyPr>
          <a:lstStyle/>
          <a:p>
            <a:pPr marL="0" indent="0">
              <a:buClr>
                <a:srgbClr val="339966"/>
              </a:buClr>
              <a:buNone/>
            </a:pPr>
            <a:r>
              <a:rPr lang="es-ES" sz="2000" b="1" dirty="0" smtClean="0">
                <a:latin typeface="Comic Sans MS" pitchFamily="66" charset="0"/>
              </a:rPr>
              <a:t>3.  </a:t>
            </a:r>
            <a:r>
              <a:rPr lang="es-ES" sz="2000" b="1" dirty="0">
                <a:latin typeface="Comic Sans MS" pitchFamily="66" charset="0"/>
              </a:rPr>
              <a:t>LEGALES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s-ES" sz="2000" dirty="0">
                <a:latin typeface="Comic Sans MS" pitchFamily="66" charset="0"/>
              </a:rPr>
              <a:t>participar en el curso básico (20 o 10 horas)</a:t>
            </a:r>
            <a:endParaRPr lang="es-MX" sz="2000" dirty="0">
              <a:latin typeface="Comic Sans MS" pitchFamily="66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s-MX" sz="2000" dirty="0" smtClean="0">
                <a:latin typeface="Comic Sans MS" pitchFamily="66" charset="0"/>
              </a:rPr>
              <a:t>proyectar los </a:t>
            </a:r>
            <a:r>
              <a:rPr lang="es-MX" sz="2000" dirty="0">
                <a:latin typeface="Comic Sans MS" pitchFamily="66" charset="0"/>
              </a:rPr>
              <a:t>Estatutos. </a:t>
            </a:r>
            <a:endParaRPr lang="es-MX" sz="2000" dirty="0" smtClean="0">
              <a:latin typeface="Comic Sans MS" pitchFamily="66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s-MX" sz="2000" dirty="0">
              <a:latin typeface="Comic Sans MS" pitchFamily="66" charset="0"/>
            </a:endParaRPr>
          </a:p>
          <a:p>
            <a:pPr marL="365760" lvl="1" indent="0">
              <a:buClr>
                <a:schemeClr val="tx1"/>
              </a:buClr>
              <a:buNone/>
            </a:pPr>
            <a:endParaRPr lang="es-ES" sz="20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61" y="2924944"/>
            <a:ext cx="2592288" cy="277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8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7"/>
          <p:cNvSpPr>
            <a:spLocks noChangeArrowheads="1"/>
          </p:cNvSpPr>
          <p:nvPr/>
        </p:nvSpPr>
        <p:spPr bwMode="auto">
          <a:xfrm>
            <a:off x="2916238" y="1930152"/>
            <a:ext cx="345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pitchFamily="2" charset="2"/>
              <a:buNone/>
            </a:pPr>
            <a:r>
              <a:rPr lang="es-MX" sz="3200" b="1" dirty="0">
                <a:latin typeface="Comic Sans MS" pitchFamily="66" charset="0"/>
              </a:rPr>
              <a:t>SECTOR SOLIDARIO </a:t>
            </a:r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5004048" y="4581128"/>
            <a:ext cx="3240732" cy="1081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s-CO" sz="20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ORG. SOLIDARIAS </a:t>
            </a:r>
            <a:r>
              <a:rPr lang="es-CO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DESARROLLO </a:t>
            </a:r>
          </a:p>
        </p:txBody>
      </p:sp>
      <p:sp>
        <p:nvSpPr>
          <p:cNvPr id="295948" name="Rectangle 12"/>
          <p:cNvSpPr>
            <a:spLocks noChangeArrowheads="1"/>
          </p:cNvSpPr>
          <p:nvPr/>
        </p:nvSpPr>
        <p:spPr bwMode="auto">
          <a:xfrm>
            <a:off x="1187624" y="4652169"/>
            <a:ext cx="3024187" cy="1081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s-CO" sz="20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ORG.DE </a:t>
            </a:r>
            <a:r>
              <a:rPr lang="es-CO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ECONOMIA SOLIDARIA </a:t>
            </a:r>
          </a:p>
        </p:txBody>
      </p:sp>
      <p:sp>
        <p:nvSpPr>
          <p:cNvPr id="295949" name="AutoShape 13"/>
          <p:cNvSpPr>
            <a:spLocks noChangeArrowheads="1"/>
          </p:cNvSpPr>
          <p:nvPr/>
        </p:nvSpPr>
        <p:spPr bwMode="auto">
          <a:xfrm>
            <a:off x="2051050" y="2924175"/>
            <a:ext cx="733425" cy="1573213"/>
          </a:xfrm>
          <a:prstGeom prst="curvedRightArrow">
            <a:avLst>
              <a:gd name="adj1" fmla="val 42900"/>
              <a:gd name="adj2" fmla="val 85801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s-ES" sz="1800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5950" name="AutoShape 14"/>
          <p:cNvSpPr>
            <a:spLocks noChangeArrowheads="1"/>
          </p:cNvSpPr>
          <p:nvPr/>
        </p:nvSpPr>
        <p:spPr bwMode="auto">
          <a:xfrm>
            <a:off x="6443663" y="2924175"/>
            <a:ext cx="733425" cy="1501775"/>
          </a:xfrm>
          <a:prstGeom prst="curvedLeftArrow">
            <a:avLst>
              <a:gd name="adj1" fmla="val 40952"/>
              <a:gd name="adj2" fmla="val 81905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s-ES" sz="1800" b="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2916238" y="1628800"/>
            <a:ext cx="3457575" cy="1937965"/>
          </a:xfrm>
          <a:prstGeom prst="ellipse">
            <a:avLst/>
          </a:prstGeom>
          <a:noFill/>
          <a:ln w="34925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77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7" grpId="0" animBg="1"/>
      <p:bldP spid="2959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229600" cy="217487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Comic Sans MS" pitchFamily="66" charset="0"/>
              </a:rPr>
              <a:t>ESTATUTOS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60562"/>
            <a:ext cx="7056784" cy="34126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1. Razón social, domicilio y ámbito territorial de operaciones.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2. Objeto del acuerdo y enumeración de sus actividades.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3. Derechos y deberes de los asociados; condiciones para su administración, retiro y exclusión y determinación del órgano competente para su decisión.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4. Régimen de sanciones, causales y procedimientos.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5. Procedimientos para resolver diferencias o conflictos transigibles entre los asociados o entre éstos y la organización, por causa o con ocasión de actos de la organización.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6. Régimen de organización interna, constitución, procedimientos y funciones de los órganos de administración y vigilancia, condiciones, incompatibilidades y forma de elección y remoción de sus miembros.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7. Convocatoria de asambleas ordinarias y extraordinarias.</a:t>
            </a:r>
          </a:p>
        </p:txBody>
      </p:sp>
    </p:spTree>
    <p:extLst>
      <p:ext uri="{BB962C8B-B14F-4D97-AF65-F5344CB8AC3E}">
        <p14:creationId xmlns:p14="http://schemas.microsoft.com/office/powerpoint/2010/main" val="32938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229600" cy="217487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Comic Sans MS" pitchFamily="66" charset="0"/>
              </a:rPr>
              <a:t>ESTATUTOS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1772816"/>
            <a:ext cx="6196405" cy="36038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8. Representación legal; funciones y responsabilidades.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9. Constitución e incremento patrimonial de la organización; reservas y fondos sociales, finalidades y forma de utilización de los mismos.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10. Aportes sociales mínimos no reducibles durante la vida de la organización; forma de pago y devolución; procedimientos para el avalúo de los aportes en especie o en trabajo.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11. Forma de aplicación de los excedentes.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12. Régimen y responsabilidad.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13. Normas para fusión, incorporación, transformación, disolución y liquidación.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14. Procedimientos para reforma de estatutos, 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>
                <a:latin typeface="Comic Sans MS" pitchFamily="66" charset="0"/>
              </a:rPr>
              <a:t>15. Las demás estipulaciones que se consideren necesarias para asegurar el adecuado cumplimiento del acuerdo cooperativo y que sean compatibles con su objeto social</a:t>
            </a:r>
          </a:p>
        </p:txBody>
      </p:sp>
    </p:spTree>
    <p:extLst>
      <p:ext uri="{BB962C8B-B14F-4D97-AF65-F5344CB8AC3E}">
        <p14:creationId xmlns:p14="http://schemas.microsoft.com/office/powerpoint/2010/main" val="36534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360381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Clr>
                <a:srgbClr val="339966"/>
              </a:buClr>
              <a:buFont typeface="Arial" pitchFamily="34" charset="0"/>
              <a:buChar char="•"/>
            </a:pPr>
            <a:endParaRPr lang="es-ES" dirty="0">
              <a:latin typeface="Comic Sans MS" pitchFamily="66" charset="0"/>
            </a:endParaRPr>
          </a:p>
          <a:p>
            <a:pPr marL="0" indent="0" defTabSz="449263">
              <a:buClr>
                <a:srgbClr val="339966"/>
              </a:buClr>
              <a:buNone/>
            </a:pPr>
            <a:r>
              <a:rPr lang="es-MX" b="1" dirty="0">
                <a:latin typeface="Comic Sans MS" pitchFamily="66" charset="0"/>
              </a:rPr>
              <a:t>4. PARTICIPAR EN LA </a:t>
            </a:r>
            <a:r>
              <a:rPr lang="es-ES" b="1" dirty="0">
                <a:latin typeface="Comic Sans MS" pitchFamily="66" charset="0"/>
              </a:rPr>
              <a:t>ASAMBLEA DE CONSTITUCI</a:t>
            </a:r>
            <a:r>
              <a:rPr lang="es-MX" b="1" dirty="0">
                <a:latin typeface="Comic Sans MS" pitchFamily="66" charset="0"/>
              </a:rPr>
              <a:t>Ó</a:t>
            </a:r>
            <a:r>
              <a:rPr lang="es-ES" b="1" dirty="0">
                <a:latin typeface="Comic Sans MS" pitchFamily="66" charset="0"/>
              </a:rPr>
              <a:t>N: </a:t>
            </a:r>
            <a:endParaRPr lang="es-ES" b="1" dirty="0" smtClean="0">
              <a:latin typeface="Comic Sans MS" pitchFamily="66" charset="0"/>
            </a:endParaRPr>
          </a:p>
          <a:p>
            <a:pPr marL="0" indent="0" defTabSz="449263">
              <a:buClr>
                <a:srgbClr val="339966"/>
              </a:buClr>
              <a:buNone/>
            </a:pPr>
            <a:endParaRPr lang="es-ES" b="1" dirty="0">
              <a:latin typeface="Comic Sans MS" pitchFamily="66" charset="0"/>
            </a:endParaRPr>
          </a:p>
          <a:p>
            <a:pPr marL="0" indent="0" defTabSz="449263">
              <a:buClr>
                <a:srgbClr val="339966"/>
              </a:buClr>
              <a:buNone/>
            </a:pPr>
            <a:r>
              <a:rPr lang="es-ES" dirty="0" smtClean="0">
                <a:latin typeface="Comic Sans MS" pitchFamily="66" charset="0"/>
              </a:rPr>
              <a:t>Convocar </a:t>
            </a:r>
            <a:r>
              <a:rPr lang="es-ES" dirty="0">
                <a:latin typeface="Comic Sans MS" pitchFamily="66" charset="0"/>
              </a:rPr>
              <a:t>a asamblea de constitución</a:t>
            </a:r>
          </a:p>
          <a:p>
            <a:pPr defTabSz="449263">
              <a:buClr>
                <a:schemeClr val="tx1"/>
              </a:buClr>
              <a:buFont typeface="Wingdings" pitchFamily="2" charset="2"/>
              <a:buChar char="Ø"/>
            </a:pPr>
            <a:r>
              <a:rPr lang="es-ES" dirty="0">
                <a:latin typeface="Comic Sans MS" pitchFamily="66" charset="0"/>
              </a:rPr>
              <a:t>Elegir dignatarios</a:t>
            </a:r>
            <a:r>
              <a:rPr lang="es-MX" dirty="0">
                <a:latin typeface="Comic Sans MS" pitchFamily="66" charset="0"/>
              </a:rPr>
              <a:t> de esa Asamblea</a:t>
            </a:r>
            <a:r>
              <a:rPr lang="es-ES" dirty="0">
                <a:latin typeface="Comic Sans MS" pitchFamily="66" charset="0"/>
              </a:rPr>
              <a:t>: Presidente, </a:t>
            </a:r>
            <a:r>
              <a:rPr lang="es-MX" dirty="0">
                <a:latin typeface="Comic Sans MS" pitchFamily="66" charset="0"/>
              </a:rPr>
              <a:t>V</a:t>
            </a:r>
            <a:r>
              <a:rPr lang="es-ES" dirty="0" err="1">
                <a:latin typeface="Comic Sans MS" pitchFamily="66" charset="0"/>
              </a:rPr>
              <a:t>icepresidente</a:t>
            </a:r>
            <a:r>
              <a:rPr lang="es-ES" dirty="0">
                <a:latin typeface="Comic Sans MS" pitchFamily="66" charset="0"/>
              </a:rPr>
              <a:t>, Secretario.</a:t>
            </a:r>
          </a:p>
          <a:p>
            <a:pPr defTabSz="449263">
              <a:buClr>
                <a:schemeClr val="tx1"/>
              </a:buClr>
              <a:buFont typeface="Wingdings" pitchFamily="2" charset="2"/>
              <a:buChar char="Ø"/>
            </a:pPr>
            <a:r>
              <a:rPr lang="es-ES" dirty="0">
                <a:latin typeface="Comic Sans MS" pitchFamily="66" charset="0"/>
              </a:rPr>
              <a:t>Aprobar l</a:t>
            </a:r>
            <a:r>
              <a:rPr lang="es-MX" dirty="0">
                <a:latin typeface="Comic Sans MS" pitchFamily="66" charset="0"/>
              </a:rPr>
              <a:t>os</a:t>
            </a:r>
            <a:r>
              <a:rPr lang="es-ES" dirty="0">
                <a:latin typeface="Comic Sans MS" pitchFamily="66" charset="0"/>
              </a:rPr>
              <a:t> Estatutos; </a:t>
            </a:r>
            <a:r>
              <a:rPr lang="es-ES" dirty="0" err="1">
                <a:latin typeface="Comic Sans MS" pitchFamily="66" charset="0"/>
              </a:rPr>
              <a:t>Aprob</a:t>
            </a:r>
            <a:r>
              <a:rPr lang="es-MX" dirty="0" err="1">
                <a:latin typeface="Comic Sans MS" pitchFamily="66" charset="0"/>
              </a:rPr>
              <a:t>ar</a:t>
            </a:r>
            <a:r>
              <a:rPr lang="es-MX" dirty="0">
                <a:latin typeface="Comic Sans MS" pitchFamily="66" charset="0"/>
              </a:rPr>
              <a:t> el monto </a:t>
            </a:r>
            <a:r>
              <a:rPr lang="es-ES" dirty="0">
                <a:latin typeface="Comic Sans MS" pitchFamily="66" charset="0"/>
              </a:rPr>
              <a:t>de aportaciones sociales.</a:t>
            </a:r>
          </a:p>
          <a:p>
            <a:pPr defTabSz="449263">
              <a:buClr>
                <a:schemeClr val="tx1"/>
              </a:buClr>
              <a:buFont typeface="Wingdings" pitchFamily="2" charset="2"/>
              <a:buChar char="Ø"/>
            </a:pPr>
            <a:r>
              <a:rPr lang="es-ES" dirty="0">
                <a:latin typeface="Comic Sans MS" pitchFamily="66" charset="0"/>
              </a:rPr>
              <a:t>Elegir : </a:t>
            </a:r>
            <a:r>
              <a:rPr lang="es-ES" dirty="0" err="1">
                <a:latin typeface="Comic Sans MS" pitchFamily="66" charset="0"/>
              </a:rPr>
              <a:t>organo</a:t>
            </a:r>
            <a:r>
              <a:rPr lang="es-ES" dirty="0">
                <a:latin typeface="Comic Sans MS" pitchFamily="66" charset="0"/>
              </a:rPr>
              <a:t> de administración y control, Revisor Fiscal</a:t>
            </a:r>
            <a:r>
              <a:rPr lang="es-MX" dirty="0">
                <a:latin typeface="Comic Sans MS" pitchFamily="66" charset="0"/>
              </a:rPr>
              <a:t> (cuando tengan más de 500 </a:t>
            </a:r>
            <a:r>
              <a:rPr lang="es-MX" dirty="0" err="1">
                <a:latin typeface="Comic Sans MS" pitchFamily="66" charset="0"/>
              </a:rPr>
              <a:t>smlmv</a:t>
            </a:r>
            <a:r>
              <a:rPr lang="es-MX" dirty="0">
                <a:latin typeface="Comic Sans MS" pitchFamily="66" charset="0"/>
              </a:rPr>
              <a:t> en activos)</a:t>
            </a:r>
            <a:r>
              <a:rPr lang="es-ES" dirty="0">
                <a:latin typeface="Comic Sans MS" pitchFamily="66" charset="0"/>
              </a:rPr>
              <a:t>.</a:t>
            </a:r>
          </a:p>
          <a:p>
            <a:pPr defTabSz="449263">
              <a:buClr>
                <a:schemeClr val="tx1"/>
              </a:buClr>
              <a:buFont typeface="Wingdings" pitchFamily="2" charset="2"/>
              <a:buChar char="Ø"/>
            </a:pPr>
            <a:r>
              <a:rPr lang="es-MX" dirty="0">
                <a:latin typeface="Comic Sans MS" pitchFamily="66" charset="0"/>
              </a:rPr>
              <a:t>Firmar  la c</a:t>
            </a:r>
            <a:r>
              <a:rPr lang="es-ES" dirty="0">
                <a:latin typeface="Comic Sans MS" pitchFamily="66" charset="0"/>
              </a:rPr>
              <a:t>a</a:t>
            </a:r>
            <a:r>
              <a:rPr lang="es-MX" dirty="0">
                <a:latin typeface="Comic Sans MS" pitchFamily="66" charset="0"/>
              </a:rPr>
              <a:t>r</a:t>
            </a:r>
            <a:r>
              <a:rPr lang="es-ES" dirty="0" err="1">
                <a:latin typeface="Comic Sans MS" pitchFamily="66" charset="0"/>
              </a:rPr>
              <a:t>ta</a:t>
            </a:r>
            <a:r>
              <a:rPr lang="es-ES" dirty="0">
                <a:latin typeface="Comic Sans MS" pitchFamily="66" charset="0"/>
              </a:rPr>
              <a:t> de aceptación de cargos</a:t>
            </a:r>
            <a:r>
              <a:rPr lang="es-MX" dirty="0">
                <a:latin typeface="Comic Sans MS" pitchFamily="66" charset="0"/>
              </a:rPr>
              <a:t> anteriores.</a:t>
            </a:r>
            <a:endParaRPr lang="es-ES" dirty="0">
              <a:latin typeface="Comic Sans MS" pitchFamily="66" charset="0"/>
            </a:endParaRPr>
          </a:p>
          <a:p>
            <a:pPr defTabSz="449263">
              <a:buClr>
                <a:schemeClr val="tx1"/>
              </a:buClr>
              <a:buFont typeface="Wingdings" pitchFamily="2" charset="2"/>
              <a:buChar char="Ø"/>
            </a:pPr>
            <a:r>
              <a:rPr lang="es-ES" dirty="0">
                <a:latin typeface="Comic Sans MS" pitchFamily="66" charset="0"/>
              </a:rPr>
              <a:t>Firmar Acta de Constitución ( todos los asistentes</a:t>
            </a:r>
            <a:r>
              <a:rPr lang="es-MX" dirty="0">
                <a:latin typeface="Comic Sans MS" pitchFamily="66" charset="0"/>
              </a:rPr>
              <a:t> con número de cédula</a:t>
            </a:r>
            <a:r>
              <a:rPr lang="es-ES" dirty="0">
                <a:latin typeface="Comic Sans MS" pitchFamily="66" charset="0"/>
              </a:rPr>
              <a:t>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80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206699"/>
            <a:ext cx="6768752" cy="4238525"/>
          </a:xfrm>
          <a:noFill/>
          <a:ln/>
        </p:spPr>
        <p:txBody>
          <a:bodyPr>
            <a:noAutofit/>
          </a:bodyPr>
          <a:lstStyle/>
          <a:p>
            <a:pPr marL="0" indent="0" defTabSz="449263">
              <a:lnSpc>
                <a:spcPct val="110000"/>
              </a:lnSpc>
              <a:buClr>
                <a:srgbClr val="339966"/>
              </a:buClr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5. REGISTR</a:t>
            </a: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 </a:t>
            </a:r>
            <a:r>
              <a:rPr lang="es-MX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LA </a:t>
            </a: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ORGANIZACIÓN 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EN LA C</a:t>
            </a: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Á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MARA DE COMERCIO DE </a:t>
            </a: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 </a:t>
            </a:r>
            <a:r>
              <a:rPr lang="es-MX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JURISDICCIÓN</a:t>
            </a:r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defTabSz="449263">
              <a:lnSpc>
                <a:spcPct val="120000"/>
              </a:lnSpc>
              <a:buClr>
                <a:srgbClr val="339966"/>
              </a:buClr>
              <a:buNone/>
            </a:pPr>
            <a:r>
              <a:rPr lang="es-ES" sz="1800" dirty="0" smtClean="0">
                <a:latin typeface="Comic Sans MS" pitchFamily="66" charset="0"/>
              </a:rPr>
              <a:t>Formulario </a:t>
            </a:r>
            <a:r>
              <a:rPr lang="es-ES" sz="1800" dirty="0">
                <a:latin typeface="Comic Sans MS" pitchFamily="66" charset="0"/>
              </a:rPr>
              <a:t>de </a:t>
            </a:r>
            <a:r>
              <a:rPr lang="es-MX" sz="1800" dirty="0">
                <a:latin typeface="Comic Sans MS" pitchFamily="66" charset="0"/>
              </a:rPr>
              <a:t>D</a:t>
            </a:r>
            <a:r>
              <a:rPr lang="es-ES" sz="1800" dirty="0" err="1">
                <a:latin typeface="Comic Sans MS" pitchFamily="66" charset="0"/>
              </a:rPr>
              <a:t>atos</a:t>
            </a:r>
            <a:r>
              <a:rPr lang="es-ES" sz="1800" dirty="0">
                <a:latin typeface="Comic Sans MS" pitchFamily="66" charset="0"/>
              </a:rPr>
              <a:t> </a:t>
            </a:r>
            <a:r>
              <a:rPr lang="es-MX" sz="1800" dirty="0">
                <a:latin typeface="Comic Sans MS" pitchFamily="66" charset="0"/>
              </a:rPr>
              <a:t>B</a:t>
            </a:r>
            <a:r>
              <a:rPr lang="es-ES" sz="1800" dirty="0" err="1">
                <a:latin typeface="Comic Sans MS" pitchFamily="66" charset="0"/>
              </a:rPr>
              <a:t>ásicos</a:t>
            </a:r>
            <a:r>
              <a:rPr lang="es-ES" sz="1800" dirty="0">
                <a:latin typeface="Comic Sans MS" pitchFamily="66" charset="0"/>
              </a:rPr>
              <a:t> diligenciado y firmado por el Representante Legal</a:t>
            </a:r>
            <a:r>
              <a:rPr lang="es-MX" sz="1800" dirty="0">
                <a:latin typeface="Comic Sans MS" pitchFamily="66" charset="0"/>
              </a:rPr>
              <a:t>, con número de cédula.</a:t>
            </a:r>
            <a:endParaRPr lang="es-ES" sz="1800" dirty="0">
              <a:latin typeface="Comic Sans MS" pitchFamily="66" charset="0"/>
            </a:endParaRPr>
          </a:p>
          <a:p>
            <a:pPr marL="838200" lvl="1" indent="-495300" defTabSz="449263">
              <a:lnSpc>
                <a:spcPct val="120000"/>
              </a:lnSpc>
              <a:buFont typeface="Wingdings" pitchFamily="2" charset="2"/>
              <a:buChar char="Ø"/>
            </a:pPr>
            <a:r>
              <a:rPr lang="es-ES" sz="1800" dirty="0">
                <a:latin typeface="Comic Sans MS" pitchFamily="66" charset="0"/>
              </a:rPr>
              <a:t>Adjuntar</a:t>
            </a:r>
            <a:r>
              <a:rPr lang="es-ES" sz="2400" dirty="0">
                <a:latin typeface="Comic Sans MS" pitchFamily="66" charset="0"/>
              </a:rPr>
              <a:t>: </a:t>
            </a:r>
          </a:p>
          <a:p>
            <a:pPr marL="1090613" lvl="2" indent="-419100" defTabSz="449263">
              <a:lnSpc>
                <a:spcPct val="120000"/>
              </a:lnSpc>
              <a:buClr>
                <a:srgbClr val="339966"/>
              </a:buClr>
              <a:buFont typeface="Wingdings" pitchFamily="2" charset="2"/>
              <a:buChar char="n"/>
            </a:pPr>
            <a:r>
              <a:rPr lang="es-ES" sz="1600" dirty="0">
                <a:latin typeface="Comic Sans MS" pitchFamily="66" charset="0"/>
              </a:rPr>
              <a:t>Acta de </a:t>
            </a:r>
            <a:r>
              <a:rPr lang="es-MX" sz="1600" dirty="0">
                <a:latin typeface="Comic Sans MS" pitchFamily="66" charset="0"/>
              </a:rPr>
              <a:t>C</a:t>
            </a:r>
            <a:r>
              <a:rPr lang="es-ES" sz="1600" dirty="0" err="1">
                <a:latin typeface="Comic Sans MS" pitchFamily="66" charset="0"/>
              </a:rPr>
              <a:t>onstitución</a:t>
            </a:r>
            <a:r>
              <a:rPr lang="es-ES" sz="1600" dirty="0">
                <a:latin typeface="Comic Sans MS" pitchFamily="66" charset="0"/>
              </a:rPr>
              <a:t> suscrita por Presidente  y  </a:t>
            </a:r>
            <a:r>
              <a:rPr lang="es-MX" sz="1600" dirty="0">
                <a:latin typeface="Comic Sans MS" pitchFamily="66" charset="0"/>
              </a:rPr>
              <a:t>por el S</a:t>
            </a:r>
            <a:r>
              <a:rPr lang="es-ES" sz="1600" dirty="0" err="1">
                <a:latin typeface="Comic Sans MS" pitchFamily="66" charset="0"/>
              </a:rPr>
              <a:t>ecret</a:t>
            </a:r>
            <a:r>
              <a:rPr lang="es-MX" sz="1600" dirty="0">
                <a:latin typeface="Comic Sans MS" pitchFamily="66" charset="0"/>
              </a:rPr>
              <a:t>a</a:t>
            </a:r>
            <a:r>
              <a:rPr lang="es-ES" sz="1600" dirty="0" err="1">
                <a:latin typeface="Comic Sans MS" pitchFamily="66" charset="0"/>
              </a:rPr>
              <a:t>ri</a:t>
            </a:r>
            <a:r>
              <a:rPr lang="es-MX" sz="1600" dirty="0">
                <a:latin typeface="Comic Sans MS" pitchFamily="66" charset="0"/>
              </a:rPr>
              <a:t>o</a:t>
            </a:r>
            <a:r>
              <a:rPr lang="es-ES" sz="1600" dirty="0">
                <a:latin typeface="Comic Sans MS" pitchFamily="66" charset="0"/>
              </a:rPr>
              <a:t> de la Asamblea</a:t>
            </a:r>
          </a:p>
          <a:p>
            <a:pPr marL="1090613" lvl="2" indent="-419100" defTabSz="449263">
              <a:lnSpc>
                <a:spcPct val="120000"/>
              </a:lnSpc>
              <a:buClr>
                <a:srgbClr val="339966"/>
              </a:buClr>
              <a:buFont typeface="Wingdings" pitchFamily="2" charset="2"/>
              <a:buChar char="n"/>
            </a:pPr>
            <a:r>
              <a:rPr lang="es-ES" sz="1600" dirty="0">
                <a:latin typeface="Comic Sans MS" pitchFamily="66" charset="0"/>
              </a:rPr>
              <a:t>Copia de</a:t>
            </a:r>
            <a:r>
              <a:rPr lang="es-MX" sz="1600" dirty="0">
                <a:latin typeface="Comic Sans MS" pitchFamily="66" charset="0"/>
              </a:rPr>
              <a:t> E</a:t>
            </a:r>
            <a:r>
              <a:rPr lang="es-ES" sz="1600" dirty="0" err="1">
                <a:latin typeface="Comic Sans MS" pitchFamily="66" charset="0"/>
              </a:rPr>
              <a:t>statutos</a:t>
            </a:r>
            <a:endParaRPr lang="es-ES" sz="1600" dirty="0">
              <a:latin typeface="Comic Sans MS" pitchFamily="66" charset="0"/>
            </a:endParaRPr>
          </a:p>
          <a:p>
            <a:pPr marL="1090613" lvl="2" indent="-419100" defTabSz="449263">
              <a:lnSpc>
                <a:spcPct val="120000"/>
              </a:lnSpc>
              <a:buClr>
                <a:srgbClr val="339966"/>
              </a:buClr>
              <a:buFont typeface="Wingdings" pitchFamily="2" charset="2"/>
              <a:buChar char="n"/>
            </a:pPr>
            <a:r>
              <a:rPr lang="es-ES" sz="1600" dirty="0">
                <a:latin typeface="Comic Sans MS" pitchFamily="66" charset="0"/>
              </a:rPr>
              <a:t>Carta de aceptación de </a:t>
            </a:r>
            <a:r>
              <a:rPr lang="es-MX" sz="1600" dirty="0">
                <a:latin typeface="Comic Sans MS" pitchFamily="66" charset="0"/>
              </a:rPr>
              <a:t>Cargos</a:t>
            </a:r>
          </a:p>
          <a:p>
            <a:pPr marL="1090613" lvl="2" indent="-419100" defTabSz="449263">
              <a:lnSpc>
                <a:spcPct val="120000"/>
              </a:lnSpc>
              <a:buClr>
                <a:srgbClr val="339966"/>
              </a:buClr>
              <a:buFont typeface="Wingdings" pitchFamily="2" charset="2"/>
              <a:buChar char="n"/>
            </a:pPr>
            <a:r>
              <a:rPr lang="es-ES" sz="1600" dirty="0">
                <a:latin typeface="Comic Sans MS" pitchFamily="66" charset="0"/>
              </a:rPr>
              <a:t>Acta del </a:t>
            </a:r>
            <a:r>
              <a:rPr lang="es-ES" sz="1600" dirty="0" err="1" smtClean="0">
                <a:latin typeface="Comic Sans MS" pitchFamily="66" charset="0"/>
              </a:rPr>
              <a:t>Organo</a:t>
            </a:r>
            <a:r>
              <a:rPr lang="es-ES" sz="1600" dirty="0" smtClean="0">
                <a:latin typeface="Comic Sans MS" pitchFamily="66" charset="0"/>
              </a:rPr>
              <a:t> </a:t>
            </a:r>
            <a:r>
              <a:rPr lang="es-ES" sz="1600" dirty="0">
                <a:latin typeface="Comic Sans MS" pitchFamily="66" charset="0"/>
              </a:rPr>
              <a:t>de Administración firmada por el </a:t>
            </a:r>
            <a:r>
              <a:rPr lang="es-MX" sz="1600" dirty="0">
                <a:latin typeface="Comic Sans MS" pitchFamily="66" charset="0"/>
              </a:rPr>
              <a:t>P</a:t>
            </a:r>
            <a:r>
              <a:rPr lang="es-ES" sz="1600" dirty="0">
                <a:latin typeface="Comic Sans MS" pitchFamily="66" charset="0"/>
              </a:rPr>
              <a:t>residente y </a:t>
            </a:r>
            <a:r>
              <a:rPr lang="es-MX" sz="1600" dirty="0">
                <a:latin typeface="Comic Sans MS" pitchFamily="66" charset="0"/>
              </a:rPr>
              <a:t>S</a:t>
            </a:r>
            <a:r>
              <a:rPr lang="es-ES" sz="1600" dirty="0" err="1" smtClean="0">
                <a:latin typeface="Comic Sans MS" pitchFamily="66" charset="0"/>
              </a:rPr>
              <a:t>ecretario</a:t>
            </a:r>
            <a:r>
              <a:rPr lang="es-MX" sz="1600" dirty="0" smtClean="0">
                <a:latin typeface="Comic Sans MS" pitchFamily="66" charset="0"/>
              </a:rPr>
              <a:t>, </a:t>
            </a:r>
            <a:r>
              <a:rPr lang="es-MX" sz="1600" dirty="0">
                <a:latin typeface="Comic Sans MS" pitchFamily="66" charset="0"/>
              </a:rPr>
              <a:t>nombrando el  Representante Legal</a:t>
            </a:r>
            <a:r>
              <a:rPr lang="es-ES" sz="1600" dirty="0">
                <a:latin typeface="Comic Sans MS" pitchFamily="66" charset="0"/>
              </a:rPr>
              <a:t>.</a:t>
            </a:r>
            <a:endParaRPr lang="es-MX" sz="1600" dirty="0">
              <a:latin typeface="Comic Sans MS" pitchFamily="66" charset="0"/>
            </a:endParaRPr>
          </a:p>
          <a:p>
            <a:pPr marL="571500" indent="-571500" defTabSz="449263">
              <a:lnSpc>
                <a:spcPct val="73000"/>
              </a:lnSpc>
            </a:pP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3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557338"/>
            <a:ext cx="7056784" cy="4568825"/>
          </a:xfrm>
          <a:noFill/>
          <a:ln/>
        </p:spPr>
        <p:txBody>
          <a:bodyPr/>
          <a:lstStyle/>
          <a:p>
            <a:pPr>
              <a:buClr>
                <a:srgbClr val="339966"/>
              </a:buClr>
              <a:buFont typeface="Wingdings" pitchFamily="2" charset="2"/>
              <a:buChar char="Ø"/>
            </a:pP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buClr>
                <a:srgbClr val="339966"/>
              </a:buClr>
              <a:buNone/>
            </a:pP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6. REGISTRO </a:t>
            </a:r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PARA FINES TRIBUTARIOS </a:t>
            </a:r>
          </a:p>
          <a:p>
            <a:pPr lvl="2">
              <a:buFont typeface="Wingdings" pitchFamily="2" charset="2"/>
              <a:buNone/>
            </a:pPr>
            <a:r>
              <a:rPr lang="es-ES" dirty="0">
                <a:latin typeface="Comic Sans MS" pitchFamily="66" charset="0"/>
              </a:rPr>
              <a:t>Firmado por el Represente Legal con el número de </a:t>
            </a:r>
            <a:r>
              <a:rPr lang="es-ES" dirty="0" smtClean="0">
                <a:latin typeface="Comic Sans MS" pitchFamily="66" charset="0"/>
              </a:rPr>
              <a:t>Identificación.</a:t>
            </a:r>
          </a:p>
          <a:p>
            <a:pPr lvl="2">
              <a:buFont typeface="Wingdings" pitchFamily="2" charset="2"/>
              <a:buNone/>
            </a:pPr>
            <a:endParaRPr lang="es-ES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s-MX" sz="2400" dirty="0">
                <a:latin typeface="Comic Sans MS" pitchFamily="66" charset="0"/>
              </a:rPr>
              <a:t>	</a:t>
            </a:r>
            <a:r>
              <a:rPr lang="es-MX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 CÁMARA EXPIDE</a:t>
            </a:r>
            <a:r>
              <a:rPr lang="es-MX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</a:p>
          <a:p>
            <a:pPr lvl="2">
              <a:buClr>
                <a:srgbClr val="339966"/>
              </a:buClr>
              <a:buFont typeface="Wingdings" pitchFamily="2" charset="2"/>
              <a:buChar char="ü"/>
            </a:pPr>
            <a:r>
              <a:rPr lang="es-MX" dirty="0">
                <a:latin typeface="Comic Sans MS" pitchFamily="66" charset="0"/>
              </a:rPr>
              <a:t>Certificado de Constitución y Representación Legal</a:t>
            </a:r>
          </a:p>
          <a:p>
            <a:pPr lvl="2">
              <a:buFont typeface="Wingdings" pitchFamily="2" charset="2"/>
              <a:buNone/>
            </a:pPr>
            <a:endParaRPr lang="es-MX" dirty="0">
              <a:latin typeface="Comic Sans MS" pitchFamily="66" charset="0"/>
            </a:endParaRPr>
          </a:p>
          <a:p>
            <a:endParaRPr lang="es-ES" sz="2400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9726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268760"/>
            <a:ext cx="7128792" cy="4824536"/>
          </a:xfrm>
          <a:noFill/>
          <a:ln/>
        </p:spPr>
        <p:txBody>
          <a:bodyPr>
            <a:normAutofit lnSpcReduction="10000"/>
          </a:bodyPr>
          <a:lstStyle/>
          <a:p>
            <a:pPr marL="571500" indent="-571500" algn="ctr" defTabSz="449263">
              <a:buClr>
                <a:schemeClr val="tx1"/>
              </a:buClr>
              <a:buFont typeface="Wingdings" pitchFamily="2" charset="2"/>
              <a:buAutoNum type="arabicPeriod" startAt="7"/>
            </a:pPr>
            <a:r>
              <a:rPr 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REGISTRO ANTE LA SUPERINTENDENCIA RESPECTIVA (Control de legalidad)</a:t>
            </a:r>
          </a:p>
          <a:p>
            <a:pPr marL="571500" indent="-571500" algn="ctr" defTabSz="449263">
              <a:buFont typeface="Wingdings" pitchFamily="2" charset="2"/>
              <a:buNone/>
            </a:pPr>
            <a:r>
              <a:rPr lang="es-MX" sz="2000" dirty="0">
                <a:latin typeface="Comic Sans MS" pitchFamily="66" charset="0"/>
              </a:rPr>
              <a:t>	( 10 días hábiles después del registro en la Cámara de Comercio</a:t>
            </a:r>
            <a:r>
              <a:rPr lang="es-MX" sz="2000" dirty="0" smtClean="0">
                <a:latin typeface="Comic Sans MS" pitchFamily="66" charset="0"/>
              </a:rPr>
              <a:t>)</a:t>
            </a:r>
          </a:p>
          <a:p>
            <a:pPr marL="571500" indent="-571500" algn="ctr" defTabSz="449263">
              <a:buFont typeface="Wingdings" pitchFamily="2" charset="2"/>
              <a:buNone/>
            </a:pPr>
            <a:endParaRPr lang="es-MX" sz="2000" dirty="0">
              <a:latin typeface="Comic Sans MS" pitchFamily="66" charset="0"/>
            </a:endParaRPr>
          </a:p>
          <a:p>
            <a:pPr marL="1090613" lvl="2" indent="-419100" defTabSz="449263">
              <a:buClr>
                <a:srgbClr val="339966"/>
              </a:buClr>
              <a:buFont typeface="Wingdings" pitchFamily="2" charset="2"/>
              <a:buChar char="Ø"/>
            </a:pPr>
            <a:r>
              <a:rPr lang="es-MX" sz="2000" dirty="0">
                <a:latin typeface="Comic Sans MS" pitchFamily="66" charset="0"/>
              </a:rPr>
              <a:t>Lo solicita el Presidente del Consejo de Administración y el Representante Legal</a:t>
            </a:r>
          </a:p>
          <a:p>
            <a:pPr marL="1090613" lvl="2" indent="-419100" defTabSz="449263">
              <a:buClr>
                <a:srgbClr val="339966"/>
              </a:buClr>
              <a:buFont typeface="Wingdings" pitchFamily="2" charset="2"/>
              <a:buChar char="Ø"/>
            </a:pPr>
            <a:r>
              <a:rPr lang="es-MX" sz="2000" b="1" dirty="0">
                <a:latin typeface="Comic Sans MS" pitchFamily="66" charset="0"/>
              </a:rPr>
              <a:t>Adjuntar:</a:t>
            </a:r>
          </a:p>
          <a:p>
            <a:pPr marL="1404938" lvl="3" indent="-381000" defTabSz="449263">
              <a:buFont typeface="Wingdings" pitchFamily="2" charset="2"/>
              <a:buChar char="v"/>
            </a:pPr>
            <a:r>
              <a:rPr lang="es-MX" dirty="0">
                <a:latin typeface="Comic Sans MS" pitchFamily="66" charset="0"/>
              </a:rPr>
              <a:t>Copias de actas de Asamblea de Constitución y Consejo de Administración</a:t>
            </a:r>
          </a:p>
          <a:p>
            <a:pPr marL="1404938" lvl="3" indent="-381000" defTabSz="449263">
              <a:buFont typeface="Wingdings" pitchFamily="2" charset="2"/>
              <a:buChar char="v"/>
            </a:pPr>
            <a:r>
              <a:rPr lang="es-MX" dirty="0">
                <a:latin typeface="Comic Sans MS" pitchFamily="66" charset="0"/>
              </a:rPr>
              <a:t> Copia de Estatutos</a:t>
            </a:r>
          </a:p>
          <a:p>
            <a:pPr marL="1404938" lvl="3" indent="-381000" defTabSz="449263">
              <a:buFont typeface="Wingdings" pitchFamily="2" charset="2"/>
              <a:buChar char="v"/>
            </a:pPr>
            <a:r>
              <a:rPr lang="es-MX" dirty="0">
                <a:latin typeface="Comic Sans MS" pitchFamily="66" charset="0"/>
              </a:rPr>
              <a:t>Copia certificación curso Básico</a:t>
            </a:r>
          </a:p>
          <a:p>
            <a:pPr marL="1404938" lvl="3" indent="-381000" defTabSz="449263">
              <a:buFont typeface="Wingdings" pitchFamily="2" charset="2"/>
              <a:buChar char="v"/>
            </a:pPr>
            <a:r>
              <a:rPr lang="es-MX" dirty="0">
                <a:latin typeface="Comic Sans MS" pitchFamily="66" charset="0"/>
              </a:rPr>
              <a:t>Carta de aceptación de los cargos de los Consejeros, Junta de Vigilancia y Revisor Fiscal (cuando se requiera).</a:t>
            </a:r>
            <a:endParaRPr lang="es-E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4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8074025" cy="3240088"/>
          </a:xfrm>
          <a:noFill/>
          <a:ln/>
        </p:spPr>
        <p:txBody>
          <a:bodyPr/>
          <a:lstStyle/>
          <a:p>
            <a:pPr lvl="2">
              <a:buClr>
                <a:srgbClr val="339966"/>
              </a:buClr>
              <a:buFont typeface="Wingdings" pitchFamily="2" charset="2"/>
              <a:buChar char="Ø"/>
            </a:pPr>
            <a:r>
              <a:rPr lang="es-MX" sz="2000" b="1" i="1" dirty="0">
                <a:latin typeface="Arial Narrow" pitchFamily="34" charset="0"/>
              </a:rPr>
              <a:t>Adjuntar 2:</a:t>
            </a:r>
          </a:p>
          <a:p>
            <a:pPr lvl="3" algn="just">
              <a:buFont typeface="Wingdings" pitchFamily="2" charset="2"/>
              <a:buChar char="v"/>
            </a:pPr>
            <a:r>
              <a:rPr lang="es-MX" i="1" dirty="0">
                <a:latin typeface="Arial Narrow" pitchFamily="34" charset="0"/>
              </a:rPr>
              <a:t>Certificado del pago de aportes.</a:t>
            </a:r>
          </a:p>
          <a:p>
            <a:pPr lvl="3" algn="just">
              <a:buFont typeface="Wingdings" pitchFamily="2" charset="2"/>
              <a:buChar char="v"/>
            </a:pPr>
            <a:r>
              <a:rPr lang="es-MX" i="1" dirty="0">
                <a:latin typeface="Arial Narrow" pitchFamily="34" charset="0"/>
              </a:rPr>
              <a:t>Certificado de Constitución y Representación Legal.</a:t>
            </a:r>
          </a:p>
          <a:p>
            <a:pPr lvl="3" algn="just">
              <a:buFont typeface="Wingdings" pitchFamily="2" charset="2"/>
              <a:buChar char="v"/>
            </a:pPr>
            <a:r>
              <a:rPr lang="es-MX" i="1" dirty="0">
                <a:latin typeface="Arial Narrow" pitchFamily="34" charset="0"/>
              </a:rPr>
              <a:t>Fotocopia de la Tarjeta Profesional del Revisor Fiscal ( si se requiere)</a:t>
            </a:r>
          </a:p>
          <a:p>
            <a:pPr lvl="3" algn="just">
              <a:buFont typeface="Wingdings" pitchFamily="2" charset="2"/>
              <a:buChar char="v"/>
            </a:pPr>
            <a:r>
              <a:rPr lang="es-MX" i="1" dirty="0">
                <a:latin typeface="Arial Narrow" pitchFamily="34" charset="0"/>
              </a:rPr>
              <a:t>Copia del certificado de Antecedentes Disciplinarios del Revisor Fiscal ( si se requiere) suscrito por la Junta Central de Contadores.</a:t>
            </a:r>
          </a:p>
          <a:p>
            <a:pPr lvl="3" algn="just">
              <a:buFont typeface="Wingdings" pitchFamily="2" charset="2"/>
              <a:buChar char="v"/>
            </a:pPr>
            <a:r>
              <a:rPr lang="es-MX" i="1" dirty="0">
                <a:latin typeface="Arial Narrow" pitchFamily="34" charset="0"/>
              </a:rPr>
              <a:t>Certificado del Representante Legal , en donde conste que el Revisor Fiscal no es Asociado.</a:t>
            </a:r>
          </a:p>
          <a:p>
            <a:pPr algn="just"/>
            <a:endParaRPr lang="es-E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76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202485"/>
          </a:xfrm>
        </p:spPr>
        <p:txBody>
          <a:bodyPr/>
          <a:lstStyle/>
          <a:p>
            <a:r>
              <a:rPr lang="es-CO" dirty="0" smtClean="0">
                <a:latin typeface="Comic Sans MS" pitchFamily="66" charset="0"/>
              </a:rPr>
              <a:t>8. Ahora si </a:t>
            </a:r>
            <a:endParaRPr lang="es-CO" dirty="0">
              <a:latin typeface="Comic Sans MS" pitchFamily="66" charset="0"/>
            </a:endParaRPr>
          </a:p>
        </p:txBody>
      </p:sp>
      <p:pic>
        <p:nvPicPr>
          <p:cNvPr id="9220" name="Picture 4" descr="http://dayanayfreddy.com/wp-content/uploads/negocio-multinivel-calvinyhobbes-245x300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76" y="1484784"/>
            <a:ext cx="3888432" cy="47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764817" y="2174999"/>
            <a:ext cx="497553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4400" dirty="0">
                <a:solidFill>
                  <a:schemeClr val="tx2"/>
                </a:solidFill>
                <a:latin typeface="Comic Sans MS" pitchFamily="66" charset="0"/>
              </a:rPr>
              <a:t>¡Muchas Gracias!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27783" y="3764632"/>
            <a:ext cx="497553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sz="2800" b="1" dirty="0" smtClean="0">
                <a:latin typeface="Comic Sans MS" pitchFamily="66" charset="0"/>
              </a:rPr>
              <a:t> MARIA ISABEL HERNANDEZ P</a:t>
            </a:r>
          </a:p>
          <a:p>
            <a:pPr algn="ctr"/>
            <a:endParaRPr lang="es-ES" sz="2800" i="1" dirty="0">
              <a:latin typeface="Comic Sans MS" pitchFamily="66" charset="0"/>
            </a:endParaRPr>
          </a:p>
        </p:txBody>
      </p:sp>
      <p:pic>
        <p:nvPicPr>
          <p:cNvPr id="13318" name="Picture 6" descr="a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2212"/>
            <a:ext cx="1909762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00361" y="2215828"/>
            <a:ext cx="3455739" cy="2941364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000" dirty="0" smtClean="0">
                <a:latin typeface="Comic Sans MS" pitchFamily="66" charset="0"/>
              </a:rPr>
              <a:t>Son formas </a:t>
            </a:r>
            <a:r>
              <a:rPr lang="es-ES" sz="2000" dirty="0">
                <a:latin typeface="Comic Sans MS" pitchFamily="66" charset="0"/>
              </a:rPr>
              <a:t>de </a:t>
            </a:r>
            <a:r>
              <a:rPr lang="es-ES" sz="2000" dirty="0" smtClean="0">
                <a:latin typeface="Comic Sans MS" pitchFamily="66" charset="0"/>
              </a:rPr>
              <a:t>emprendimiento solidario </a:t>
            </a:r>
            <a:r>
              <a:rPr lang="es-ES" sz="2000" dirty="0">
                <a:latin typeface="Comic Sans MS" pitchFamily="66" charset="0"/>
              </a:rPr>
              <a:t>sin ánimo de lucro, que </a:t>
            </a:r>
            <a:r>
              <a:rPr lang="es-ES" sz="2000" dirty="0" smtClean="0">
                <a:latin typeface="Comic Sans MS" pitchFamily="66" charset="0"/>
              </a:rPr>
              <a:t>realizan mediante un ejercicio asociativo, empleando </a:t>
            </a:r>
            <a:r>
              <a:rPr lang="es-ES" sz="2000" dirty="0">
                <a:latin typeface="Comic Sans MS" pitchFamily="66" charset="0"/>
              </a:rPr>
              <a:t>bienes y servicios privados y gubernamentales, </a:t>
            </a:r>
            <a:r>
              <a:rPr lang="es-ES" sz="2000" dirty="0" smtClean="0">
                <a:latin typeface="Comic Sans MS" pitchFamily="66" charset="0"/>
              </a:rPr>
              <a:t>el  desarrollo de una actividad en beneficio </a:t>
            </a:r>
            <a:r>
              <a:rPr lang="es-ES" sz="2000" dirty="0">
                <a:latin typeface="Comic Sans MS" pitchFamily="66" charset="0"/>
              </a:rPr>
              <a:t>social. 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60277" y="1146175"/>
            <a:ext cx="640806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A6E6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s-MX" sz="2400" b="1" dirty="0" smtClean="0">
                <a:latin typeface="Comic Sans MS" pitchFamily="66" charset="0"/>
              </a:rPr>
              <a:t>ORG. SOLIDARIAS DE DESARROLLO</a:t>
            </a:r>
            <a:endParaRPr lang="es-MX" sz="2400" b="1" dirty="0">
              <a:latin typeface="Comic Sans MS" pitchFamily="66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2" y="2132856"/>
            <a:ext cx="3181626" cy="36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903288"/>
            <a:ext cx="6840760" cy="79692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b="1" dirty="0" smtClean="0">
                <a:latin typeface="Comic Sans MS" pitchFamily="66" charset="0"/>
              </a:rPr>
              <a:t>ASOCIACION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3608" y="1700808"/>
            <a:ext cx="3600400" cy="4392488"/>
          </a:xfrm>
          <a:noFill/>
          <a:ln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" sz="2000" dirty="0" smtClean="0">
                <a:latin typeface="Comic Sans MS" pitchFamily="66" charset="0"/>
              </a:rPr>
              <a:t>Se </a:t>
            </a:r>
            <a:r>
              <a:rPr lang="es-ES" sz="2000" dirty="0">
                <a:latin typeface="Comic Sans MS" pitchFamily="66" charset="0"/>
              </a:rPr>
              <a:t>conforman por un grupo de personas que comparten un interés </a:t>
            </a:r>
            <a:r>
              <a:rPr lang="es-ES" sz="2000" dirty="0" smtClean="0">
                <a:latin typeface="Comic Sans MS" pitchFamily="66" charset="0"/>
              </a:rPr>
              <a:t>común.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s-ES" sz="20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s-ES" sz="2000" u="sng" dirty="0">
                <a:latin typeface="Comic Sans MS" pitchFamily="66" charset="0"/>
              </a:rPr>
              <a:t>Características de las asociaciones:</a:t>
            </a:r>
          </a:p>
          <a:p>
            <a:pPr marL="0" indent="0">
              <a:lnSpc>
                <a:spcPct val="90000"/>
              </a:lnSpc>
            </a:pPr>
            <a:r>
              <a:rPr lang="es-ES" sz="2000" dirty="0" smtClean="0">
                <a:latin typeface="Comic Sans MS" pitchFamily="66" charset="0"/>
              </a:rPr>
              <a:t>Sin </a:t>
            </a:r>
            <a:r>
              <a:rPr lang="es-ES" sz="2000" dirty="0">
                <a:latin typeface="Comic Sans MS" pitchFamily="66" charset="0"/>
              </a:rPr>
              <a:t>número mínimo o máximo de afiliados</a:t>
            </a:r>
          </a:p>
          <a:p>
            <a:pPr marL="0" indent="0">
              <a:lnSpc>
                <a:spcPct val="90000"/>
              </a:lnSpc>
            </a:pPr>
            <a:r>
              <a:rPr lang="es-ES" sz="2000" dirty="0" smtClean="0">
                <a:latin typeface="Comic Sans MS" pitchFamily="66" charset="0"/>
              </a:rPr>
              <a:t>Enfoquen </a:t>
            </a:r>
            <a:r>
              <a:rPr lang="es-ES" sz="2000" dirty="0">
                <a:latin typeface="Comic Sans MS" pitchFamily="66" charset="0"/>
              </a:rPr>
              <a:t>sus acciones y esfuerzos hacia afuera, más que hacia adentro.</a:t>
            </a:r>
          </a:p>
          <a:p>
            <a:pPr marL="0" indent="0">
              <a:lnSpc>
                <a:spcPct val="90000"/>
              </a:lnSpc>
            </a:pPr>
            <a:r>
              <a:rPr lang="es-ES" sz="2000" dirty="0">
                <a:latin typeface="Comic Sans MS" pitchFamily="66" charset="0"/>
              </a:rPr>
              <a:t>Se regulan plenamente por sus estatutos.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1683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903288"/>
            <a:ext cx="7056784" cy="79692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FUNDACION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39952" y="1484784"/>
            <a:ext cx="4032448" cy="4536504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s-ES" sz="2000" dirty="0" smtClean="0">
                <a:latin typeface="Comic Sans MS" pitchFamily="66" charset="0"/>
              </a:rPr>
              <a:t>La voluntad </a:t>
            </a:r>
            <a:r>
              <a:rPr lang="es-ES" sz="2000" dirty="0">
                <a:latin typeface="Comic Sans MS" pitchFamily="66" charset="0"/>
              </a:rPr>
              <a:t>original se torna irrevocable en sus aspectos </a:t>
            </a:r>
            <a:r>
              <a:rPr lang="es-ES" sz="2000" dirty="0" smtClean="0">
                <a:latin typeface="Comic Sans MS" pitchFamily="66" charset="0"/>
              </a:rPr>
              <a:t>esenciales.</a:t>
            </a:r>
            <a:endParaRPr lang="es-ES" sz="20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s-ES" sz="2000" dirty="0" smtClean="0">
                <a:latin typeface="Comic Sans MS" pitchFamily="66" charset="0"/>
              </a:rPr>
              <a:t>un </a:t>
            </a:r>
            <a:r>
              <a:rPr lang="es-ES" sz="2000" dirty="0">
                <a:latin typeface="Comic Sans MS" pitchFamily="66" charset="0"/>
              </a:rPr>
              <a:t>fin de beneficencia pública, de utilidad común o de interés social.</a:t>
            </a:r>
          </a:p>
          <a:p>
            <a:pPr>
              <a:lnSpc>
                <a:spcPct val="80000"/>
              </a:lnSpc>
            </a:pPr>
            <a:r>
              <a:rPr lang="es-ES" sz="2000" dirty="0" smtClean="0">
                <a:latin typeface="Comic Sans MS" pitchFamily="66" charset="0"/>
              </a:rPr>
              <a:t>El </a:t>
            </a:r>
            <a:r>
              <a:rPr lang="es-ES" sz="2000" dirty="0">
                <a:latin typeface="Comic Sans MS" pitchFamily="66" charset="0"/>
              </a:rPr>
              <a:t>patrimonio de la fundación es autónomo y se destina única y exclusivamente al objetivo que los fundadores le otorgaron a la </a:t>
            </a:r>
            <a:r>
              <a:rPr lang="es-ES" sz="2000" dirty="0" smtClean="0">
                <a:latin typeface="Comic Sans MS" pitchFamily="66" charset="0"/>
              </a:rPr>
              <a:t>entidad.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latin typeface="Comic Sans MS" pitchFamily="66" charset="0"/>
              </a:rPr>
              <a:t>El número de fundadores mínimo es 1 (uno).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latin typeface="Comic Sans MS" pitchFamily="66" charset="0"/>
              </a:rPr>
              <a:t>Legalmente no tienen definida una forma organizativa.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latin typeface="Comic Sans MS" pitchFamily="66" charset="0"/>
              </a:rPr>
              <a:t>Se regulan totalmente por sus estatutos.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59" y="1628799"/>
            <a:ext cx="2743200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9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836712"/>
            <a:ext cx="4320480" cy="79692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CORPORACIONES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1412777"/>
            <a:ext cx="6912767" cy="3205484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s-ES" sz="2000" dirty="0" smtClean="0">
                <a:latin typeface="Comic Sans MS" pitchFamily="66" charset="0"/>
              </a:rPr>
              <a:t>Surgen </a:t>
            </a:r>
            <a:r>
              <a:rPr lang="es-ES" sz="2000" dirty="0">
                <a:latin typeface="Comic Sans MS" pitchFamily="66" charset="0"/>
              </a:rPr>
              <a:t>de un acuerdo de voluntades, vinculadas mediante aportes en dinero, especie o actividad, en orden a la realización de un fin de beneficio </a:t>
            </a:r>
            <a:r>
              <a:rPr lang="es-ES" sz="2000" dirty="0" smtClean="0">
                <a:latin typeface="Comic Sans MS" pitchFamily="66" charset="0"/>
              </a:rPr>
              <a:t>social</a:t>
            </a:r>
          </a:p>
          <a:p>
            <a:pPr>
              <a:lnSpc>
                <a:spcPct val="80000"/>
              </a:lnSpc>
            </a:pPr>
            <a:r>
              <a:rPr lang="es-ES" sz="2000" dirty="0" smtClean="0">
                <a:latin typeface="Comic Sans MS" pitchFamily="66" charset="0"/>
              </a:rPr>
              <a:t>El </a:t>
            </a:r>
            <a:r>
              <a:rPr lang="es-ES" sz="2000" dirty="0">
                <a:latin typeface="Comic Sans MS" pitchFamily="66" charset="0"/>
              </a:rPr>
              <a:t>carácter de los aportes de sus miembros es voluntario y no retornable a los mismos.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latin typeface="Comic Sans MS" pitchFamily="66" charset="0"/>
              </a:rPr>
              <a:t>El número mínimo de fundadores es 2 (dos).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latin typeface="Comic Sans MS" pitchFamily="66" charset="0"/>
              </a:rPr>
              <a:t>No tienen restricciones en su objeto legal; por tanto, este puede variar por decisión del máximo organismo de decisión.</a:t>
            </a:r>
          </a:p>
          <a:p>
            <a:pPr>
              <a:lnSpc>
                <a:spcPct val="80000"/>
              </a:lnSpc>
            </a:pPr>
            <a:r>
              <a:rPr lang="es-ES" sz="2000" dirty="0">
                <a:latin typeface="Comic Sans MS" pitchFamily="66" charset="0"/>
              </a:rPr>
              <a:t>Se regulan por sus propios </a:t>
            </a:r>
            <a:r>
              <a:rPr lang="es-ES" sz="2000" dirty="0" smtClean="0">
                <a:latin typeface="Comic Sans MS" pitchFamily="66" charset="0"/>
              </a:rPr>
              <a:t>estatutos.</a:t>
            </a:r>
            <a:endParaRPr lang="es-ES" sz="20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s-ES" sz="20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98607"/>
            <a:ext cx="4321175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A6E6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2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836712"/>
            <a:ext cx="7272808" cy="64807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b="1" dirty="0" smtClean="0">
                <a:latin typeface="Comic Sans MS" pitchFamily="66" charset="0"/>
              </a:rPr>
              <a:t>VOLUNTARIADO</a:t>
            </a:r>
            <a:endParaRPr lang="es-ES" sz="2800" b="1" i="1" dirty="0">
              <a:latin typeface="Comic Sans MS" pitchFamily="66" charset="0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sz="half" idx="1"/>
          </p:nvPr>
        </p:nvSpPr>
        <p:spPr>
          <a:xfrm>
            <a:off x="4067944" y="1711349"/>
            <a:ext cx="4038600" cy="4525963"/>
          </a:xfrm>
        </p:spPr>
        <p:txBody>
          <a:bodyPr>
            <a:noAutofit/>
          </a:bodyPr>
          <a:lstStyle/>
          <a:p>
            <a:r>
              <a:rPr lang="es-CO" sz="1700" dirty="0">
                <a:latin typeface="Comic Sans MS" pitchFamily="66" charset="0"/>
              </a:rPr>
              <a:t>Voluntariado: Conjunto de acciones de interés general desarrolladas por personas naturales o jurídicas, que ejercen su acción de servicio a la comunidad en virtud de una relación de carácter civil y voluntario</a:t>
            </a:r>
            <a:r>
              <a:rPr lang="es-CO" sz="1700" dirty="0" smtClean="0">
                <a:latin typeface="Comic Sans MS" pitchFamily="66" charset="0"/>
              </a:rPr>
              <a:t>.</a:t>
            </a:r>
          </a:p>
          <a:p>
            <a:endParaRPr lang="es-CO" sz="1700" dirty="0">
              <a:latin typeface="Comic Sans MS" pitchFamily="66" charset="0"/>
            </a:endParaRPr>
          </a:p>
          <a:p>
            <a:r>
              <a:rPr lang="es-CO" sz="1700" dirty="0">
                <a:latin typeface="Comic Sans MS" pitchFamily="66" charset="0"/>
              </a:rPr>
              <a:t>Voluntario: Toda persona natural que libre y responsablemente, sin recibir remuneración de carácter laboral, ofrece tiempo, trabajo y talento para la construcción del bien común en forma individual o colectiva, en organizaciones públicas o privadas o fuera de ellas.</a:t>
            </a:r>
          </a:p>
          <a:p>
            <a:endParaRPr lang="es-CO" sz="17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0329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0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type="body" sz="half" idx="1"/>
          </p:nvPr>
        </p:nvSpPr>
        <p:spPr>
          <a:xfrm>
            <a:off x="673224" y="1639341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es-CO" dirty="0">
                <a:latin typeface="Comic Sans MS" pitchFamily="66" charset="0"/>
              </a:rPr>
              <a:t>Organizaciones de Voluntariado (ODV): </a:t>
            </a:r>
            <a:r>
              <a:rPr lang="es-ES" dirty="0">
                <a:latin typeface="Comic Sans MS" pitchFamily="66" charset="0"/>
              </a:rPr>
              <a:t>Organizaciones que con personería jurídica y sin ánimo de lucro tienen por finalidad desarrollar planes, programas, proyectos y actividades de voluntariado con la participación de voluntarios están regulados por la ley 720 de </a:t>
            </a:r>
            <a:r>
              <a:rPr lang="es-ES" dirty="0" smtClean="0">
                <a:latin typeface="Comic Sans MS" pitchFamily="66" charset="0"/>
              </a:rPr>
              <a:t>2001.</a:t>
            </a:r>
          </a:p>
          <a:p>
            <a:endParaRPr lang="es-CO" dirty="0">
              <a:latin typeface="Comic Sans MS" pitchFamily="66" charset="0"/>
            </a:endParaRPr>
          </a:p>
          <a:p>
            <a:r>
              <a:rPr lang="es-ES" dirty="0">
                <a:latin typeface="Comic Sans MS" pitchFamily="66" charset="0"/>
              </a:rPr>
              <a:t>Entidades con Acción Voluntaria (ECAV): Son aquellas que sin tener como finalidad el voluntariado, realizan acción voluntaria(Ley 720 de </a:t>
            </a:r>
            <a:r>
              <a:rPr lang="es-ES" dirty="0" smtClean="0">
                <a:latin typeface="Comic Sans MS" pitchFamily="66" charset="0"/>
              </a:rPr>
              <a:t>2001, </a:t>
            </a:r>
            <a:r>
              <a:rPr lang="es-ES" dirty="0">
                <a:latin typeface="Comic Sans MS" pitchFamily="66" charset="0"/>
              </a:rPr>
              <a:t>art.3).</a:t>
            </a:r>
            <a:endParaRPr lang="es-CO" dirty="0">
              <a:latin typeface="Comic Sans MS" pitchFamily="66" charset="0"/>
            </a:endParaRPr>
          </a:p>
          <a:p>
            <a:endParaRPr lang="es-CO" dirty="0"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836712"/>
            <a:ext cx="7272808" cy="64807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b="1" dirty="0" smtClean="0">
                <a:latin typeface="Comic Sans MS" pitchFamily="66" charset="0"/>
              </a:rPr>
              <a:t>VOLUNTARIADO</a:t>
            </a:r>
            <a:endParaRPr lang="es-ES" sz="2800" b="1" i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A"/>
              </a:clrFrom>
              <a:clrTo>
                <a:srgbClr val="FD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63" y="3717032"/>
            <a:ext cx="3508553" cy="248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85925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773113"/>
            <a:ext cx="5832648" cy="639663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b="1" dirty="0" smtClean="0">
                <a:latin typeface="Comic Sans MS" pitchFamily="66" charset="0"/>
              </a:rPr>
              <a:t>EMPRENDIMIENTO COMUNAL</a:t>
            </a:r>
            <a:endParaRPr lang="es-ES" sz="2800" b="1" dirty="0">
              <a:latin typeface="Comic Sans MS" pitchFamily="66" charset="0"/>
            </a:endParaRPr>
          </a:p>
        </p:txBody>
      </p:sp>
      <p:pic>
        <p:nvPicPr>
          <p:cNvPr id="128005" name="Picture 5" descr="escudo_juntas_de_accion_comu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t="-2010" r="5170"/>
          <a:stretch>
            <a:fillRect/>
          </a:stretch>
        </p:blipFill>
        <p:spPr bwMode="auto">
          <a:xfrm>
            <a:off x="827410" y="2177826"/>
            <a:ext cx="3384550" cy="362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139952" y="1556792"/>
            <a:ext cx="4038600" cy="452596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s-MX" sz="2000" b="1" dirty="0">
                <a:latin typeface="Comic Sans MS" pitchFamily="66" charset="0"/>
              </a:rPr>
              <a:t>Organismos de Acción Comunal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s-ES" sz="2000" dirty="0">
                <a:latin typeface="Comic Sans MS" pitchFamily="66" charset="0"/>
              </a:rPr>
              <a:t>Se entiende como Acción Comunal la tarea o labor realizada por grupos definidos en común acuerdo y se busca hallar solución a un problema real de la comunidad. El trabajo conjunto de las fuerzas vivas buscando hallar un mejor mañana.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s-ES" sz="20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s-ES" sz="2000" b="1" dirty="0">
                <a:latin typeface="Comic Sans MS" pitchFamily="66" charset="0"/>
              </a:rPr>
              <a:t>La Comisión Empresarial</a:t>
            </a:r>
            <a:r>
              <a:rPr lang="es-ES" sz="2000" dirty="0">
                <a:latin typeface="Comic Sans MS" pitchFamily="66" charset="0"/>
              </a:rPr>
              <a:t> es el órgano encargado de dirigir y orientar las actividades económicas de los organismos comunales. </a:t>
            </a:r>
          </a:p>
        </p:txBody>
      </p:sp>
    </p:spTree>
    <p:extLst>
      <p:ext uri="{BB962C8B-B14F-4D97-AF65-F5344CB8AC3E}">
        <p14:creationId xmlns:p14="http://schemas.microsoft.com/office/powerpoint/2010/main" val="19703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4509A74BAABC4CBBFCEA243117389D" ma:contentTypeVersion="0" ma:contentTypeDescription="Crear nuevo documento." ma:contentTypeScope="" ma:versionID="4426d6466c359451e1322fefd2bf71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1CD3DB-DFC5-4213-BA23-20A8F99EA6A8}"/>
</file>

<file path=customXml/itemProps2.xml><?xml version="1.0" encoding="utf-8"?>
<ds:datastoreItem xmlns:ds="http://schemas.openxmlformats.org/officeDocument/2006/customXml" ds:itemID="{D04F933A-6C81-4C28-843C-755F13F6499F}"/>
</file>

<file path=customXml/itemProps3.xml><?xml version="1.0" encoding="utf-8"?>
<ds:datastoreItem xmlns:ds="http://schemas.openxmlformats.org/officeDocument/2006/customXml" ds:itemID="{F9A1AA12-CA4D-4A36-8140-9E63EAEA5F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1777</Words>
  <Application>Microsoft Office PowerPoint</Application>
  <PresentationFormat>On-screen Show (4:3)</PresentationFormat>
  <Paragraphs>168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Arial Narrow</vt:lpstr>
      <vt:lpstr>Bookman Old Style</vt:lpstr>
      <vt:lpstr>Brush Script MT</vt:lpstr>
      <vt:lpstr>Calibri</vt:lpstr>
      <vt:lpstr>Comic Sans MS</vt:lpstr>
      <vt:lpstr>Constantia</vt:lpstr>
      <vt:lpstr>Franklin Gothic Book</vt:lpstr>
      <vt:lpstr>Rage Italic</vt:lpstr>
      <vt:lpstr>Wingdings</vt:lpstr>
      <vt:lpstr>Chincheta</vt:lpstr>
      <vt:lpstr>Constitución y Legalización</vt:lpstr>
      <vt:lpstr>PowerPoint Presentation</vt:lpstr>
      <vt:lpstr>PowerPoint Presentation</vt:lpstr>
      <vt:lpstr>ASOCIACION</vt:lpstr>
      <vt:lpstr>FUNDACION</vt:lpstr>
      <vt:lpstr>CORPORACIONES</vt:lpstr>
      <vt:lpstr>VOLUNTARIADO</vt:lpstr>
      <vt:lpstr>VOLUNTARIADO</vt:lpstr>
      <vt:lpstr>EMPRENDIMIENTO COMUNAL</vt:lpstr>
      <vt:lpstr>Org. Economía solidaria  </vt:lpstr>
      <vt:lpstr>Org. Economía solidaria  </vt:lpstr>
      <vt:lpstr>Org. Economía solidaria  PARAGRAFO 2o. Tienen el carácter de organizaciones solidarias entre otras: </vt:lpstr>
      <vt:lpstr>COOPERATIVAS</vt:lpstr>
      <vt:lpstr>PRECOOPERATIVAS</vt:lpstr>
      <vt:lpstr>Empresas de servicios en formas de Administraciones Públicas Cooperativas</vt:lpstr>
      <vt:lpstr>FONDOS DE EMPLEADOS </vt:lpstr>
      <vt:lpstr>MUTUALES</vt:lpstr>
      <vt:lpstr>CONSTITUCIÓN</vt:lpstr>
      <vt:lpstr>PowerPoint Presentation</vt:lpstr>
      <vt:lpstr>ESTATUTOS </vt:lpstr>
      <vt:lpstr>ESTATUTOS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Ahora si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Constitución y legalización</dc:title>
  <dc:creator>user</dc:creator>
  <cp:lastModifiedBy>Allison Benson</cp:lastModifiedBy>
  <cp:revision>34</cp:revision>
  <dcterms:created xsi:type="dcterms:W3CDTF">2012-10-09T21:45:02Z</dcterms:created>
  <dcterms:modified xsi:type="dcterms:W3CDTF">2020-10-06T21:15:25Z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0x010100294509A74BAABC4CBBFCEA243117389D</vt:lpwstr>
  </property>
</Properties>
</file>